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9288" cy="43200638"/>
  <p:notesSz cx="6858000" cy="9144000"/>
  <p:defaultTextStyle>
    <a:lvl1pPr defTabSz="4319587">
      <a:defRPr sz="8500">
        <a:latin typeface="+mn-lt"/>
        <a:ea typeface="+mn-ea"/>
        <a:cs typeface="+mn-cs"/>
        <a:sym typeface="Helvetica"/>
      </a:defRPr>
    </a:lvl1pPr>
    <a:lvl2pPr defTabSz="4319587">
      <a:defRPr sz="8500">
        <a:latin typeface="+mn-lt"/>
        <a:ea typeface="+mn-ea"/>
        <a:cs typeface="+mn-cs"/>
        <a:sym typeface="Helvetica"/>
      </a:defRPr>
    </a:lvl2pPr>
    <a:lvl3pPr defTabSz="4319587">
      <a:defRPr sz="8500">
        <a:latin typeface="+mn-lt"/>
        <a:ea typeface="+mn-ea"/>
        <a:cs typeface="+mn-cs"/>
        <a:sym typeface="Helvetica"/>
      </a:defRPr>
    </a:lvl3pPr>
    <a:lvl4pPr defTabSz="4319587">
      <a:defRPr sz="8500">
        <a:latin typeface="+mn-lt"/>
        <a:ea typeface="+mn-ea"/>
        <a:cs typeface="+mn-cs"/>
        <a:sym typeface="Helvetica"/>
      </a:defRPr>
    </a:lvl4pPr>
    <a:lvl5pPr defTabSz="4319587">
      <a:defRPr sz="8500">
        <a:latin typeface="+mn-lt"/>
        <a:ea typeface="+mn-ea"/>
        <a:cs typeface="+mn-cs"/>
        <a:sym typeface="Helvetica"/>
      </a:defRPr>
    </a:lvl5pPr>
    <a:lvl6pPr defTabSz="4319587">
      <a:defRPr sz="8500">
        <a:latin typeface="+mn-lt"/>
        <a:ea typeface="+mn-ea"/>
        <a:cs typeface="+mn-cs"/>
        <a:sym typeface="Helvetica"/>
      </a:defRPr>
    </a:lvl6pPr>
    <a:lvl7pPr defTabSz="4319587">
      <a:defRPr sz="8500">
        <a:latin typeface="+mn-lt"/>
        <a:ea typeface="+mn-ea"/>
        <a:cs typeface="+mn-cs"/>
        <a:sym typeface="Helvetica"/>
      </a:defRPr>
    </a:lvl7pPr>
    <a:lvl8pPr defTabSz="4319587">
      <a:defRPr sz="8500">
        <a:latin typeface="+mn-lt"/>
        <a:ea typeface="+mn-ea"/>
        <a:cs typeface="+mn-cs"/>
        <a:sym typeface="Helvetica"/>
      </a:defRPr>
    </a:lvl8pPr>
    <a:lvl9pPr defTabSz="4319587">
      <a:defRPr sz="8500">
        <a:latin typeface="+mn-lt"/>
        <a:ea typeface="+mn-ea"/>
        <a:cs typeface="+mn-cs"/>
        <a:sym typeface="Helvetica"/>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26365B"/>
    <a:srgbClr val="000066"/>
    <a:srgbClr val="0000CC"/>
    <a:srgbClr val="0000FF"/>
    <a:srgbClr val="000099"/>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4DFE3"/>
          </a:solidFill>
        </a:fill>
      </a:tcStyle>
    </a:wholeTbl>
    <a:band2H>
      <a:tcTxStyle/>
      <a:tcStyle>
        <a:tcBdr/>
        <a:fill>
          <a:solidFill>
            <a:srgbClr val="EAF0F2"/>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EA0B0"/>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EA0B0"/>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EA0B0"/>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2E2E2"/>
          </a:solidFill>
        </a:fill>
      </a:tcStyle>
    </a:wholeTbl>
    <a:band2H>
      <a:tcTxStyle/>
      <a:tcStyle>
        <a:tcBdr/>
        <a:fill>
          <a:solidFill>
            <a:srgbClr val="F1F1F1"/>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AAAAA"/>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AAAAA"/>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AAAAA"/>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DFCA"/>
          </a:solidFill>
        </a:fill>
      </a:tcStyle>
    </a:wholeTbl>
    <a:band2H>
      <a:tcTxStyle/>
      <a:tcStyle>
        <a:tcBdr/>
        <a:fill>
          <a:solidFill>
            <a:srgbClr val="F3EF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99F09"/>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99F09"/>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99F09"/>
          </a:solidFill>
        </a:fill>
      </a:tcStyle>
    </a:firstRow>
  </a:tblStyle>
  <a:tblStyle styleId="{CF821DB8-F4EB-4A41-A1BA-3FCAFE7338EE}"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EA0B0"/>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6EA0B0"/>
          </a:solidFill>
        </a:fill>
      </a:tcStyle>
    </a:firstRow>
  </a:tblStyle>
  <a:tblStyle styleId="{33BA23B1-9221-436E-865A-0063620EA4FD}"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Ref idx="minor">
          <a:srgbClr val="000000"/>
        </a:fontRef>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43" autoAdjust="0"/>
    <p:restoredTop sz="94697"/>
  </p:normalViewPr>
  <p:slideViewPr>
    <p:cSldViewPr snapToGrid="0">
      <p:cViewPr>
        <p:scale>
          <a:sx n="30" d="100"/>
          <a:sy n="30" d="100"/>
        </p:scale>
        <p:origin x="760" y="208"/>
      </p:cViewPr>
      <p:guideLst>
        <p:guide orient="horz" pos="13607"/>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Hoja_de_c_lculo_de_Microsoft_Excel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Hoja_de_c_lculo_de_Microsoft_Excel2.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Hoja_de_c_lculo_de_Microsoft_Excel3.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Hoja_de_c_lculo_de_Microsoft_Excel4.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Hoja_de_c_lculo_de_Microsoft_Excel5.xlsx"/></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package" Target="../embeddings/Hoja_de_c_lculo_de_Microsoft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1" i="0" u="none" strike="noStrike" kern="1200" spc="0" baseline="0">
                <a:solidFill>
                  <a:schemeClr val="bg1"/>
                </a:solidFill>
                <a:latin typeface="Calibri" panose="020F0502020204030204" pitchFamily="34" charset="0"/>
                <a:ea typeface="+mn-ea"/>
                <a:cs typeface="Calibri" panose="020F0502020204030204" pitchFamily="34" charset="0"/>
              </a:defRPr>
            </a:pPr>
            <a:r>
              <a:rPr lang="es-CL" sz="4000" b="1" dirty="0">
                <a:solidFill>
                  <a:schemeClr val="bg1"/>
                </a:solidFill>
                <a:latin typeface="Calibri" panose="020F0502020204030204" pitchFamily="34" charset="0"/>
                <a:cs typeface="Calibri" panose="020F0502020204030204" pitchFamily="34" charset="0"/>
              </a:rPr>
              <a:t>Distribución</a:t>
            </a:r>
            <a:r>
              <a:rPr lang="es-CL" sz="4000" b="1" baseline="0" dirty="0">
                <a:solidFill>
                  <a:schemeClr val="bg1"/>
                </a:solidFill>
                <a:latin typeface="Calibri" panose="020F0502020204030204" pitchFamily="34" charset="0"/>
                <a:cs typeface="Calibri" panose="020F0502020204030204" pitchFamily="34" charset="0"/>
              </a:rPr>
              <a:t> según herencia </a:t>
            </a:r>
            <a:endParaRPr lang="es-CL" sz="4000" b="1" dirty="0">
              <a:solidFill>
                <a:schemeClr val="bg1"/>
              </a:solidFill>
              <a:latin typeface="Calibri" panose="020F0502020204030204" pitchFamily="34" charset="0"/>
              <a:cs typeface="Calibri" panose="020F0502020204030204" pitchFamily="34" charset="0"/>
            </a:endParaRPr>
          </a:p>
        </c:rich>
      </c:tx>
      <c:layout>
        <c:manualLayout>
          <c:xMode val="edge"/>
          <c:yMode val="edge"/>
          <c:x val="0.145902558693"/>
          <c:y val="0.0225301968629805"/>
        </c:manualLayout>
      </c:layout>
      <c:overlay val="0"/>
      <c:spPr>
        <a:noFill/>
        <a:ln>
          <a:noFill/>
        </a:ln>
        <a:effectLst/>
      </c:spPr>
      <c:txPr>
        <a:bodyPr rot="0" spcFirstLastPara="1" vertOverflow="ellipsis" vert="horz" wrap="square" anchor="ctr" anchorCtr="1"/>
        <a:lstStyle/>
        <a:p>
          <a:pPr>
            <a:defRPr sz="4000" b="1" i="0" u="none" strike="noStrike" kern="1200" spc="0" baseline="0">
              <a:solidFill>
                <a:schemeClr val="bg1"/>
              </a:solidFill>
              <a:latin typeface="Calibri" panose="020F0502020204030204" pitchFamily="34" charset="0"/>
              <a:ea typeface="+mn-ea"/>
              <a:cs typeface="Calibri" panose="020F0502020204030204" pitchFamily="34" charset="0"/>
            </a:defRPr>
          </a:pPr>
          <a:endParaRPr lang="es-ES_tradnl"/>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504815529301788"/>
          <c:y val="0.168286884230994"/>
          <c:w val="0.847415678037654"/>
          <c:h val="0.655742146488495"/>
        </c:manualLayout>
      </c:layout>
      <c:pie3DChart>
        <c:varyColors val="1"/>
        <c:ser>
          <c:idx val="0"/>
          <c:order val="0"/>
          <c:explosion val="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078E-4897-BBE5-B30CB4CD6DB4}"/>
              </c:ext>
            </c:extLst>
          </c:dPt>
          <c:dPt>
            <c:idx val="1"/>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78E-4897-BBE5-B30CB4CD6DB4}"/>
              </c:ext>
            </c:extLst>
          </c:dPt>
          <c:dPt>
            <c:idx val="2"/>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78E-4897-BBE5-B30CB4CD6DB4}"/>
              </c:ext>
            </c:extLst>
          </c:dPt>
          <c:dPt>
            <c:idx val="3"/>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78E-4897-BBE5-B30CB4CD6DB4}"/>
              </c:ext>
            </c:extLst>
          </c:dPt>
          <c:dLbls>
            <c:spPr>
              <a:noFill/>
              <a:ln>
                <a:noFill/>
              </a:ln>
              <a:effectLst/>
            </c:spPr>
            <c:txPr>
              <a:bodyPr rot="0" spcFirstLastPara="1" vertOverflow="ellipsis" vert="horz" wrap="square" lIns="38100" tIns="19050" rIns="38100" bIns="19050" anchor="ctr" anchorCtr="1">
                <a:spAutoFit/>
              </a:bodyPr>
              <a:lstStyle/>
              <a:p>
                <a:pPr>
                  <a:defRPr sz="4400" b="0" i="0" u="none" strike="noStrike" kern="1200" baseline="0">
                    <a:solidFill>
                      <a:schemeClr val="bg1"/>
                    </a:solidFill>
                    <a:latin typeface="Calibri" panose="020F0502020204030204" pitchFamily="34" charset="0"/>
                    <a:ea typeface="+mn-ea"/>
                    <a:cs typeface="Calibri" panose="020F0502020204030204" pitchFamily="34" charset="0"/>
                  </a:defRPr>
                </a:pPr>
                <a:endParaRPr lang="es-ES_tradnl"/>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Hoja1!$B$14:$B$17</c:f>
              <c:strCache>
                <c:ptCount val="4"/>
                <c:pt idx="0">
                  <c:v>ADRP</c:v>
                </c:pt>
                <c:pt idx="1">
                  <c:v>ARRP</c:v>
                </c:pt>
                <c:pt idx="2">
                  <c:v>XLRP</c:v>
                </c:pt>
                <c:pt idx="3">
                  <c:v>Sindrómicas</c:v>
                </c:pt>
              </c:strCache>
            </c:strRef>
          </c:cat>
          <c:val>
            <c:numRef>
              <c:f>Hoja1!$C$14:$C$17</c:f>
              <c:numCache>
                <c:formatCode>0%</c:formatCode>
                <c:ptCount val="4"/>
                <c:pt idx="0">
                  <c:v>0.222689075630252</c:v>
                </c:pt>
                <c:pt idx="1">
                  <c:v>0.605042016806723</c:v>
                </c:pt>
                <c:pt idx="2">
                  <c:v>0.100840336134454</c:v>
                </c:pt>
                <c:pt idx="3">
                  <c:v>0.0714285714285714</c:v>
                </c:pt>
              </c:numCache>
            </c:numRef>
          </c:val>
          <c:extLst xmlns:c16r2="http://schemas.microsoft.com/office/drawing/2015/06/chart">
            <c:ext xmlns:c16="http://schemas.microsoft.com/office/drawing/2014/chart" uri="{C3380CC4-5D6E-409C-BE32-E72D297353CC}">
              <c16:uniqueId val="{00000008-078E-4897-BBE5-B30CB4CD6DB4}"/>
            </c:ext>
          </c:extLst>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chemeClr val="bg1"/>
              </a:solidFill>
              <a:latin typeface="Calibri" panose="020F0502020204030204" pitchFamily="34" charset="0"/>
              <a:ea typeface="+mn-ea"/>
              <a:cs typeface="Calibri" panose="020F0502020204030204" pitchFamily="34" charset="0"/>
            </a:defRPr>
          </a:pPr>
          <a:endParaRPr lang="es-ES_tradn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ES_trad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1" i="0" u="none" strike="noStrike" kern="1200" spc="0" baseline="0">
                <a:solidFill>
                  <a:srgbClr val="F8F8F8"/>
                </a:solidFill>
                <a:latin typeface="Calibri" panose="020F0502020204030204" pitchFamily="34" charset="0"/>
                <a:ea typeface="+mn-ea"/>
                <a:cs typeface="Calibri" panose="020F0502020204030204" pitchFamily="34" charset="0"/>
              </a:defRPr>
            </a:pPr>
            <a:r>
              <a:rPr lang="es-CL" sz="4000" b="1" dirty="0">
                <a:solidFill>
                  <a:srgbClr val="F8F8F8"/>
                </a:solidFill>
                <a:latin typeface="Calibri" panose="020F0502020204030204" pitchFamily="34" charset="0"/>
                <a:cs typeface="Calibri" panose="020F0502020204030204" pitchFamily="34" charset="0"/>
              </a:rPr>
              <a:t>Prevalencia</a:t>
            </a:r>
            <a:r>
              <a:rPr lang="es-CL" sz="4000" b="1" baseline="0" dirty="0">
                <a:solidFill>
                  <a:srgbClr val="F8F8F8"/>
                </a:solidFill>
                <a:latin typeface="Calibri" panose="020F0502020204030204" pitchFamily="34" charset="0"/>
                <a:cs typeface="Calibri" panose="020F0502020204030204" pitchFamily="34" charset="0"/>
              </a:rPr>
              <a:t> de EMQ  </a:t>
            </a:r>
            <a:endParaRPr lang="es-CL" sz="4000" b="1" dirty="0">
              <a:solidFill>
                <a:srgbClr val="F8F8F8"/>
              </a:solidFill>
              <a:latin typeface="Calibri" panose="020F0502020204030204" pitchFamily="34" charset="0"/>
              <a:cs typeface="Calibri" panose="020F0502020204030204" pitchFamily="34" charset="0"/>
            </a:endParaRPr>
          </a:p>
        </c:rich>
      </c:tx>
      <c:layout/>
      <c:overlay val="0"/>
      <c:spPr>
        <a:noFill/>
        <a:ln>
          <a:noFill/>
        </a:ln>
        <a:effectLst/>
      </c:spPr>
      <c:txPr>
        <a:bodyPr rot="0" spcFirstLastPara="1" vertOverflow="ellipsis" vert="horz" wrap="square" anchor="ctr" anchorCtr="1"/>
        <a:lstStyle/>
        <a:p>
          <a:pPr>
            <a:defRPr sz="4000" b="1" i="0" u="none" strike="noStrike" kern="1200" spc="0" baseline="0">
              <a:solidFill>
                <a:srgbClr val="F8F8F8"/>
              </a:solidFill>
              <a:latin typeface="Calibri" panose="020F0502020204030204" pitchFamily="34" charset="0"/>
              <a:ea typeface="+mn-ea"/>
              <a:cs typeface="Calibri" panose="020F0502020204030204" pitchFamily="34" charset="0"/>
            </a:defRPr>
          </a:pPr>
          <a:endParaRPr lang="es-ES_tradnl"/>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A99C-48BB-97B0-44744C60C9E4}"/>
              </c:ext>
            </c:extLst>
          </c:dPt>
          <c:dPt>
            <c:idx val="1"/>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A99C-48BB-97B0-44744C60C9E4}"/>
              </c:ext>
            </c:extLst>
          </c:dPt>
          <c:dLbls>
            <c:spPr>
              <a:noFill/>
              <a:ln>
                <a:noFill/>
              </a:ln>
              <a:effectLst/>
            </c:spPr>
            <c:txPr>
              <a:bodyPr rot="0" spcFirstLastPara="1" vertOverflow="ellipsis" vert="horz" wrap="square" lIns="38100" tIns="19050" rIns="38100" bIns="19050" anchor="ctr" anchorCtr="1">
                <a:spAutoFit/>
              </a:bodyPr>
              <a:lstStyle/>
              <a:p>
                <a:pPr>
                  <a:defRPr sz="4400" b="0" i="0" u="none" strike="noStrike" kern="1200" baseline="0">
                    <a:solidFill>
                      <a:srgbClr val="F8F8F8"/>
                    </a:solidFill>
                    <a:latin typeface="Calibri" panose="020F0502020204030204" pitchFamily="34" charset="0"/>
                    <a:ea typeface="+mn-ea"/>
                    <a:cs typeface="Calibri" panose="020F0502020204030204" pitchFamily="34" charset="0"/>
                  </a:defRPr>
                </a:pPr>
                <a:endParaRPr lang="es-ES_tradnl"/>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Hoja1!$B$46:$B$47</c:f>
              <c:strCache>
                <c:ptCount val="2"/>
                <c:pt idx="0">
                  <c:v>Con Edema Macular </c:v>
                </c:pt>
                <c:pt idx="1">
                  <c:v>Sin Edema Macular </c:v>
                </c:pt>
              </c:strCache>
            </c:strRef>
          </c:cat>
          <c:val>
            <c:numRef>
              <c:f>Hoja1!$C$46:$C$47</c:f>
              <c:numCache>
                <c:formatCode>0%</c:formatCode>
                <c:ptCount val="2"/>
                <c:pt idx="0">
                  <c:v>0.12</c:v>
                </c:pt>
                <c:pt idx="1">
                  <c:v>0.88</c:v>
                </c:pt>
              </c:numCache>
            </c:numRef>
          </c:val>
          <c:extLst xmlns:c16r2="http://schemas.microsoft.com/office/drawing/2015/06/chart">
            <c:ext xmlns:c16="http://schemas.microsoft.com/office/drawing/2014/chart" uri="{C3380CC4-5D6E-409C-BE32-E72D297353CC}">
              <c16:uniqueId val="{00000004-A99C-48BB-97B0-44744C60C9E4}"/>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rgbClr val="F8F8F8"/>
              </a:solidFill>
              <a:latin typeface="Calibri" panose="020F0502020204030204" pitchFamily="34" charset="0"/>
              <a:ea typeface="+mn-ea"/>
              <a:cs typeface="Calibri" panose="020F0502020204030204" pitchFamily="34" charset="0"/>
            </a:defRPr>
          </a:pPr>
          <a:endParaRPr lang="es-ES_tradn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ES_trad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1" i="0" u="none" strike="noStrike" kern="1200" cap="all" spc="120" normalizeH="0" baseline="0">
                <a:solidFill>
                  <a:srgbClr val="F8F8F8"/>
                </a:solidFill>
                <a:latin typeface="Calibri" panose="020F0502020204030204" pitchFamily="34" charset="0"/>
                <a:ea typeface="+mn-ea"/>
                <a:cs typeface="Calibri" panose="020F0502020204030204" pitchFamily="34" charset="0"/>
              </a:defRPr>
            </a:pPr>
            <a:r>
              <a:rPr lang="es-CL" sz="4000" cap="none" dirty="0">
                <a:solidFill>
                  <a:srgbClr val="F8F8F8"/>
                </a:solidFill>
                <a:latin typeface="Calibri" panose="020F0502020204030204" pitchFamily="34" charset="0"/>
                <a:cs typeface="Calibri" panose="020F0502020204030204" pitchFamily="34" charset="0"/>
              </a:rPr>
              <a:t>Prevalencia de EMQ según</a:t>
            </a:r>
            <a:r>
              <a:rPr lang="es-CL" sz="4000" cap="none" baseline="0" dirty="0">
                <a:solidFill>
                  <a:srgbClr val="F8F8F8"/>
                </a:solidFill>
                <a:latin typeface="Calibri" panose="020F0502020204030204" pitchFamily="34" charset="0"/>
                <a:cs typeface="Calibri" panose="020F0502020204030204" pitchFamily="34" charset="0"/>
              </a:rPr>
              <a:t> h</a:t>
            </a:r>
            <a:r>
              <a:rPr lang="es-CL" sz="4000" cap="none" dirty="0">
                <a:solidFill>
                  <a:srgbClr val="F8F8F8"/>
                </a:solidFill>
                <a:latin typeface="Calibri" panose="020F0502020204030204" pitchFamily="34" charset="0"/>
                <a:cs typeface="Calibri" panose="020F0502020204030204" pitchFamily="34" charset="0"/>
              </a:rPr>
              <a:t>erencia  </a:t>
            </a:r>
          </a:p>
        </c:rich>
      </c:tx>
      <c:layout>
        <c:manualLayout>
          <c:xMode val="edge"/>
          <c:yMode val="edge"/>
          <c:x val="0.186824991879459"/>
          <c:y val="0.0439278561567709"/>
        </c:manualLayout>
      </c:layout>
      <c:overlay val="0"/>
      <c:spPr>
        <a:noFill/>
        <a:ln>
          <a:noFill/>
        </a:ln>
        <a:effectLst/>
      </c:spPr>
      <c:txPr>
        <a:bodyPr rot="0" spcFirstLastPara="1" vertOverflow="ellipsis" vert="horz" wrap="square" anchor="ctr" anchorCtr="1"/>
        <a:lstStyle/>
        <a:p>
          <a:pPr>
            <a:defRPr sz="4000" b="1" i="0" u="none" strike="noStrike" kern="1200" cap="all" spc="120" normalizeH="0" baseline="0">
              <a:solidFill>
                <a:srgbClr val="F8F8F8"/>
              </a:solidFill>
              <a:latin typeface="Calibri" panose="020F0502020204030204" pitchFamily="34" charset="0"/>
              <a:ea typeface="+mn-ea"/>
              <a:cs typeface="Calibri" panose="020F0502020204030204" pitchFamily="34" charset="0"/>
            </a:defRPr>
          </a:pPr>
          <a:endParaRPr lang="es-ES_tradnl"/>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926685984166011"/>
          <c:y val="0.174893456442128"/>
          <c:w val="0.834196092826028"/>
          <c:h val="0.701903125302313"/>
        </c:manualLayout>
      </c:layout>
      <c:bar3DChart>
        <c:barDir val="col"/>
        <c:grouping val="stacked"/>
        <c:varyColors val="0"/>
        <c:ser>
          <c:idx val="0"/>
          <c:order val="0"/>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4000" b="1" i="0" u="none" strike="noStrike" kern="1200" baseline="0">
                    <a:solidFill>
                      <a:srgbClr val="F8F8F8"/>
                    </a:solidFill>
                    <a:latin typeface="Calibri" panose="020F0502020204030204" pitchFamily="34" charset="0"/>
                    <a:ea typeface="+mn-ea"/>
                    <a:cs typeface="Calibri" panose="020F0502020204030204" pitchFamily="34" charset="0"/>
                  </a:defRPr>
                </a:pPr>
                <a:endParaRPr lang="es-ES_tradn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Hoja1!$B$35:$B$38</c:f>
              <c:strCache>
                <c:ptCount val="4"/>
                <c:pt idx="0">
                  <c:v>ADRP</c:v>
                </c:pt>
                <c:pt idx="1">
                  <c:v>ARRP </c:v>
                </c:pt>
                <c:pt idx="2">
                  <c:v>XLRP</c:v>
                </c:pt>
                <c:pt idx="3">
                  <c:v>Sindromicas </c:v>
                </c:pt>
              </c:strCache>
            </c:strRef>
          </c:cat>
          <c:val>
            <c:numRef>
              <c:f>Hoja1!$C$35:$C$38</c:f>
              <c:numCache>
                <c:formatCode>0.0%</c:formatCode>
                <c:ptCount val="4"/>
                <c:pt idx="0" formatCode="0%">
                  <c:v>0.17</c:v>
                </c:pt>
                <c:pt idx="1">
                  <c:v>0.125</c:v>
                </c:pt>
                <c:pt idx="2" formatCode="0%">
                  <c:v>0.04</c:v>
                </c:pt>
                <c:pt idx="3" formatCode="0%">
                  <c:v>0.0</c:v>
                </c:pt>
              </c:numCache>
            </c:numRef>
          </c:val>
          <c:extLst xmlns:c16r2="http://schemas.microsoft.com/office/drawing/2015/06/chart">
            <c:ext xmlns:c16="http://schemas.microsoft.com/office/drawing/2014/chart" uri="{C3380CC4-5D6E-409C-BE32-E72D297353CC}">
              <c16:uniqueId val="{00000000-F193-47B7-9B88-1AA7F65E9148}"/>
            </c:ext>
          </c:extLst>
        </c:ser>
        <c:dLbls>
          <c:showLegendKey val="0"/>
          <c:showVal val="1"/>
          <c:showCatName val="0"/>
          <c:showSerName val="0"/>
          <c:showPercent val="0"/>
          <c:showBubbleSize val="0"/>
        </c:dLbls>
        <c:gapWidth val="79"/>
        <c:shape val="box"/>
        <c:axId val="-1872566416"/>
        <c:axId val="-1872564096"/>
        <c:axId val="0"/>
      </c:bar3DChart>
      <c:catAx>
        <c:axId val="-1872566416"/>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cap="all" spc="120" normalizeH="0" baseline="0">
                <a:solidFill>
                  <a:srgbClr val="F8F8F8"/>
                </a:solidFill>
                <a:latin typeface="Calibri" panose="020F0502020204030204" pitchFamily="34" charset="0"/>
                <a:ea typeface="+mn-ea"/>
                <a:cs typeface="Calibri" panose="020F0502020204030204" pitchFamily="34" charset="0"/>
              </a:defRPr>
            </a:pPr>
            <a:endParaRPr lang="es-ES_tradnl"/>
          </a:p>
        </c:txPr>
        <c:crossAx val="-1872564096"/>
        <c:crosses val="autoZero"/>
        <c:auto val="1"/>
        <c:lblAlgn val="ctr"/>
        <c:lblOffset val="100"/>
        <c:noMultiLvlLbl val="0"/>
      </c:catAx>
      <c:valAx>
        <c:axId val="-1872564096"/>
        <c:scaling>
          <c:orientation val="minMax"/>
        </c:scaling>
        <c:delete val="1"/>
        <c:axPos val="l"/>
        <c:numFmt formatCode="0%" sourceLinked="1"/>
        <c:majorTickMark val="none"/>
        <c:minorTickMark val="none"/>
        <c:tickLblPos val="nextTo"/>
        <c:crossAx val="-187256641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ES_tradn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1" i="0" u="none" strike="noStrike" kern="1200" spc="0" baseline="0">
                <a:solidFill>
                  <a:srgbClr val="F8F8F8"/>
                </a:solidFill>
                <a:latin typeface="Calibri" panose="020F0502020204030204" pitchFamily="34" charset="0"/>
                <a:ea typeface="+mn-ea"/>
                <a:cs typeface="Calibri" panose="020F0502020204030204" pitchFamily="34" charset="0"/>
              </a:defRPr>
            </a:pPr>
            <a:r>
              <a:rPr lang="es-CL" sz="4000" b="1" dirty="0">
                <a:solidFill>
                  <a:srgbClr val="F8F8F8"/>
                </a:solidFill>
                <a:latin typeface="Calibri" panose="020F0502020204030204" pitchFamily="34" charset="0"/>
                <a:cs typeface="Calibri" panose="020F0502020204030204" pitchFamily="34" charset="0"/>
              </a:rPr>
              <a:t>Prevalencia</a:t>
            </a:r>
            <a:r>
              <a:rPr lang="es-CL" sz="4000" b="1" baseline="0" dirty="0">
                <a:solidFill>
                  <a:srgbClr val="F8F8F8"/>
                </a:solidFill>
                <a:latin typeface="Calibri" panose="020F0502020204030204" pitchFamily="34" charset="0"/>
                <a:cs typeface="Calibri" panose="020F0502020204030204" pitchFamily="34" charset="0"/>
              </a:rPr>
              <a:t> de EMQ por ojos </a:t>
            </a:r>
            <a:endParaRPr lang="es-CL" sz="4000" b="1" dirty="0">
              <a:solidFill>
                <a:srgbClr val="F8F8F8"/>
              </a:solidFill>
              <a:latin typeface="Calibri" panose="020F0502020204030204" pitchFamily="34" charset="0"/>
              <a:cs typeface="Calibri" panose="020F0502020204030204" pitchFamily="34" charset="0"/>
            </a:endParaRPr>
          </a:p>
        </c:rich>
      </c:tx>
      <c:layout/>
      <c:overlay val="0"/>
      <c:spPr>
        <a:noFill/>
        <a:ln>
          <a:noFill/>
        </a:ln>
        <a:effectLst/>
      </c:spPr>
      <c:txPr>
        <a:bodyPr rot="0" spcFirstLastPara="1" vertOverflow="ellipsis" vert="horz" wrap="square" anchor="ctr" anchorCtr="1"/>
        <a:lstStyle/>
        <a:p>
          <a:pPr>
            <a:defRPr sz="4000" b="1" i="0" u="none" strike="noStrike" kern="1200" spc="0" baseline="0">
              <a:solidFill>
                <a:srgbClr val="F8F8F8"/>
              </a:solidFill>
              <a:latin typeface="Calibri" panose="020F0502020204030204" pitchFamily="34" charset="0"/>
              <a:ea typeface="+mn-ea"/>
              <a:cs typeface="Calibri" panose="020F0502020204030204" pitchFamily="34" charset="0"/>
            </a:defRPr>
          </a:pPr>
          <a:endParaRPr lang="es-ES_tradnl"/>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dLblPos val="bestFit"/>
          <c:showLegendKey val="0"/>
          <c:showVal val="1"/>
          <c:showCatName val="0"/>
          <c:showSerName val="0"/>
          <c:showPercent val="0"/>
          <c:showBubbleSize val="0"/>
          <c:showLeaderLines val="0"/>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rgbClr val="F8F8F8"/>
              </a:solidFill>
              <a:latin typeface="Calibri" panose="020F0502020204030204" pitchFamily="34" charset="0"/>
              <a:ea typeface="+mn-ea"/>
              <a:cs typeface="Calibri" panose="020F0502020204030204" pitchFamily="34" charset="0"/>
            </a:defRPr>
          </a:pPr>
          <a:endParaRPr lang="es-ES_tradn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ES_tradn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rgbClr val="F8F8F8"/>
                </a:solidFill>
                <a:latin typeface="Calibri" panose="020F0502020204030204" pitchFamily="34" charset="0"/>
                <a:ea typeface="+mn-ea"/>
                <a:cs typeface="Calibri" panose="020F0502020204030204" pitchFamily="34" charset="0"/>
              </a:defRPr>
            </a:pPr>
            <a:r>
              <a:rPr lang="es-CL" sz="4000" b="1" dirty="0">
                <a:solidFill>
                  <a:srgbClr val="F8F8F8"/>
                </a:solidFill>
                <a:latin typeface="Calibri" panose="020F0502020204030204" pitchFamily="34" charset="0"/>
                <a:cs typeface="Calibri" panose="020F0502020204030204" pitchFamily="34" charset="0"/>
              </a:rPr>
              <a:t>Tratamiento</a:t>
            </a:r>
            <a:r>
              <a:rPr lang="es-CL" sz="4000" b="1" baseline="0" dirty="0">
                <a:solidFill>
                  <a:srgbClr val="F8F8F8"/>
                </a:solidFill>
                <a:latin typeface="Calibri" panose="020F0502020204030204" pitchFamily="34" charset="0"/>
                <a:cs typeface="Calibri" panose="020F0502020204030204" pitchFamily="34" charset="0"/>
              </a:rPr>
              <a:t> inicial del EMQ </a:t>
            </a:r>
            <a:endParaRPr lang="es-CL" sz="4000" b="1" dirty="0">
              <a:solidFill>
                <a:srgbClr val="F8F8F8"/>
              </a:solidFill>
              <a:latin typeface="Calibri" panose="020F0502020204030204" pitchFamily="34" charset="0"/>
              <a:cs typeface="Calibri" panose="020F0502020204030204" pitchFamily="34" charset="0"/>
            </a:endParaRPr>
          </a:p>
        </c:rich>
      </c:tx>
      <c:layout>
        <c:manualLayout>
          <c:xMode val="edge"/>
          <c:yMode val="edge"/>
          <c:x val="0.210448516425196"/>
          <c:y val="0.0121124608610148"/>
        </c:manualLayout>
      </c:layout>
      <c:overlay val="0"/>
      <c:spPr>
        <a:noFill/>
        <a:ln>
          <a:noFill/>
        </a:ln>
        <a:effectLst/>
      </c:spPr>
      <c:txPr>
        <a:bodyPr rot="0" spcFirstLastPara="1" vertOverflow="ellipsis" vert="horz" wrap="square" anchor="ctr" anchorCtr="1"/>
        <a:lstStyle/>
        <a:p>
          <a:pPr>
            <a:defRPr sz="4000" b="0" i="0" u="none" strike="noStrike" kern="1200" spc="0" baseline="0">
              <a:solidFill>
                <a:srgbClr val="F8F8F8"/>
              </a:solidFill>
              <a:latin typeface="Calibri" panose="020F0502020204030204" pitchFamily="34" charset="0"/>
              <a:ea typeface="+mn-ea"/>
              <a:cs typeface="Calibri" panose="020F0502020204030204" pitchFamily="34" charset="0"/>
            </a:defRPr>
          </a:pPr>
          <a:endParaRPr lang="es-ES_tradnl"/>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5517784099822"/>
          <c:y val="0.205558634006894"/>
          <c:w val="0.801159945980481"/>
          <c:h val="0.622844037601402"/>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7195-49CB-BD42-F713103FDA25}"/>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7195-49CB-BD42-F713103FDA25}"/>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7195-49CB-BD42-F713103FDA25}"/>
              </c:ext>
            </c:extLst>
          </c:dPt>
          <c:dLbls>
            <c:spPr>
              <a:noFill/>
              <a:ln>
                <a:noFill/>
              </a:ln>
              <a:effectLst/>
            </c:spPr>
            <c:txPr>
              <a:bodyPr rot="0" spcFirstLastPara="1" vertOverflow="ellipsis" vert="horz" wrap="square" lIns="38100" tIns="19050" rIns="38100" bIns="19050" anchor="ctr" anchorCtr="1">
                <a:spAutoFit/>
              </a:bodyPr>
              <a:lstStyle/>
              <a:p>
                <a:pPr>
                  <a:defRPr sz="40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s-ES_tradnl"/>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Hoja1!$B$84:$B$86</c:f>
              <c:strCache>
                <c:ptCount val="3"/>
                <c:pt idx="0">
                  <c:v>Dorzolamida tópica </c:v>
                </c:pt>
                <c:pt idx="1">
                  <c:v>Acetazolamida oral </c:v>
                </c:pt>
                <c:pt idx="2">
                  <c:v>Sin tratamiento</c:v>
                </c:pt>
              </c:strCache>
            </c:strRef>
          </c:cat>
          <c:val>
            <c:numRef>
              <c:f>Hoja1!$C$84:$C$86</c:f>
              <c:numCache>
                <c:formatCode>0%</c:formatCode>
                <c:ptCount val="3"/>
                <c:pt idx="0">
                  <c:v>0.8</c:v>
                </c:pt>
                <c:pt idx="1">
                  <c:v>0.16</c:v>
                </c:pt>
                <c:pt idx="2">
                  <c:v>0.04</c:v>
                </c:pt>
              </c:numCache>
            </c:numRef>
          </c:val>
          <c:extLst xmlns:c16r2="http://schemas.microsoft.com/office/drawing/2015/06/chart">
            <c:ext xmlns:c16="http://schemas.microsoft.com/office/drawing/2014/chart" uri="{C3380CC4-5D6E-409C-BE32-E72D297353CC}">
              <c16:uniqueId val="{00000006-7195-49CB-BD42-F713103FDA25}"/>
            </c:ext>
          </c:extLst>
        </c:ser>
        <c:dLbls>
          <c:showLegendKey val="0"/>
          <c:showVal val="0"/>
          <c:showCatName val="0"/>
          <c:showSerName val="0"/>
          <c:showPercent val="0"/>
          <c:showBubbleSize val="0"/>
          <c:showLeaderLines val="1"/>
        </c:dLbls>
      </c:pie3D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rgbClr val="F8F8F8"/>
              </a:solidFill>
              <a:latin typeface="Calibri" panose="020F0502020204030204" pitchFamily="34" charset="0"/>
              <a:ea typeface="+mn-ea"/>
              <a:cs typeface="Calibri" panose="020F0502020204030204" pitchFamily="34" charset="0"/>
            </a:defRPr>
          </a:pPr>
          <a:endParaRPr lang="es-ES_tradn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ES_tradnl"/>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1" i="0" u="none" strike="noStrike" kern="1200" cap="all" spc="120" normalizeH="0" baseline="0">
                <a:solidFill>
                  <a:srgbClr val="F8F8F8"/>
                </a:solidFill>
                <a:latin typeface="Calibri" panose="020F0502020204030204" pitchFamily="34" charset="0"/>
                <a:ea typeface="+mn-ea"/>
                <a:cs typeface="Calibri" panose="020F0502020204030204" pitchFamily="34" charset="0"/>
              </a:defRPr>
            </a:pPr>
            <a:r>
              <a:rPr lang="es-CL" sz="4000" cap="none" dirty="0">
                <a:solidFill>
                  <a:srgbClr val="F8F8F8"/>
                </a:solidFill>
                <a:latin typeface="Calibri" panose="020F0502020204030204" pitchFamily="34" charset="0"/>
                <a:cs typeface="Calibri" panose="020F0502020204030204" pitchFamily="34" charset="0"/>
              </a:rPr>
              <a:t>Tratamiento</a:t>
            </a:r>
            <a:r>
              <a:rPr lang="es-CL" sz="4000" cap="none" baseline="0" dirty="0">
                <a:solidFill>
                  <a:srgbClr val="F8F8F8"/>
                </a:solidFill>
                <a:latin typeface="Calibri" panose="020F0502020204030204" pitchFamily="34" charset="0"/>
                <a:cs typeface="Calibri" panose="020F0502020204030204" pitchFamily="34" charset="0"/>
              </a:rPr>
              <a:t> inicial del EMQ  según Herencia </a:t>
            </a:r>
            <a:r>
              <a:rPr lang="es-CL" sz="4000" cap="none" dirty="0">
                <a:solidFill>
                  <a:srgbClr val="F8F8F8"/>
                </a:solidFill>
                <a:latin typeface="Calibri" panose="020F0502020204030204" pitchFamily="34" charset="0"/>
                <a:cs typeface="Calibri" panose="020F0502020204030204" pitchFamily="34" charset="0"/>
              </a:rPr>
              <a:t>  </a:t>
            </a:r>
          </a:p>
        </c:rich>
      </c:tx>
      <c:layout>
        <c:manualLayout>
          <c:xMode val="edge"/>
          <c:yMode val="edge"/>
          <c:x val="0.21742711451348"/>
          <c:y val="0.0460070737578632"/>
        </c:manualLayout>
      </c:layout>
      <c:overlay val="0"/>
      <c:spPr>
        <a:noFill/>
        <a:ln>
          <a:noFill/>
        </a:ln>
        <a:effectLst/>
      </c:spPr>
      <c:txPr>
        <a:bodyPr rot="0" spcFirstLastPara="1" vertOverflow="ellipsis" vert="horz" wrap="square" anchor="ctr" anchorCtr="1"/>
        <a:lstStyle/>
        <a:p>
          <a:pPr>
            <a:defRPr sz="4000" b="1" i="0" u="none" strike="noStrike" kern="1200" cap="all" spc="120" normalizeH="0" baseline="0">
              <a:solidFill>
                <a:srgbClr val="F8F8F8"/>
              </a:solidFill>
              <a:latin typeface="Calibri" panose="020F0502020204030204" pitchFamily="34" charset="0"/>
              <a:ea typeface="+mn-ea"/>
              <a:cs typeface="Calibri" panose="020F0502020204030204" pitchFamily="34" charset="0"/>
            </a:defRPr>
          </a:pPr>
          <a:endParaRPr lang="es-ES_tradnl"/>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0601878407226957"/>
          <c:y val="0.245873304593246"/>
          <c:w val="0.776440687543903"/>
          <c:h val="0.621737514499234"/>
        </c:manualLayout>
      </c:layout>
      <c:bar3DChart>
        <c:barDir val="col"/>
        <c:grouping val="percentStacked"/>
        <c:varyColors val="0"/>
        <c:ser>
          <c:idx val="0"/>
          <c:order val="0"/>
          <c:tx>
            <c:v>Dorzolamida Tópica</c:v>
          </c:tx>
          <c:spPr>
            <a:solidFill>
              <a:schemeClr val="accent1"/>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4000" b="1" i="0" u="none" strike="noStrike" kern="1200" baseline="0">
                    <a:solidFill>
                      <a:srgbClr val="F8F8F8"/>
                    </a:solidFill>
                    <a:latin typeface="Calibri" panose="020F0502020204030204" pitchFamily="34" charset="0"/>
                    <a:ea typeface="+mn-ea"/>
                    <a:cs typeface="Calibri" panose="020F0502020204030204" pitchFamily="34" charset="0"/>
                  </a:defRPr>
                </a:pPr>
                <a:endParaRPr lang="es-ES_tradn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Hoja1!$B$35:$B$37</c:f>
              <c:strCache>
                <c:ptCount val="3"/>
                <c:pt idx="0">
                  <c:v>ADRP</c:v>
                </c:pt>
                <c:pt idx="1">
                  <c:v>ARRP </c:v>
                </c:pt>
                <c:pt idx="2">
                  <c:v>XLRP</c:v>
                </c:pt>
              </c:strCache>
            </c:strRef>
          </c:cat>
          <c:val>
            <c:numRef>
              <c:f>Hoja1!$C$35:$C$37</c:f>
              <c:numCache>
                <c:formatCode>0%</c:formatCode>
                <c:ptCount val="3"/>
                <c:pt idx="0">
                  <c:v>1.0</c:v>
                </c:pt>
                <c:pt idx="1">
                  <c:v>0.81</c:v>
                </c:pt>
              </c:numCache>
            </c:numRef>
          </c:val>
          <c:extLst xmlns:c16r2="http://schemas.microsoft.com/office/drawing/2015/06/chart">
            <c:ext xmlns:c16="http://schemas.microsoft.com/office/drawing/2014/chart" uri="{C3380CC4-5D6E-409C-BE32-E72D297353CC}">
              <c16:uniqueId val="{00000000-B44B-4D25-8642-78039E37EF42}"/>
            </c:ext>
          </c:extLst>
        </c:ser>
        <c:ser>
          <c:idx val="1"/>
          <c:order val="1"/>
          <c:tx>
            <c:v>Acetazolamida Oral</c:v>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3600" b="1" i="0" u="none" strike="noStrike" kern="1200" baseline="0">
                    <a:solidFill>
                      <a:schemeClr val="lt1"/>
                    </a:solidFill>
                    <a:latin typeface="Calibri" panose="020F0502020204030204" pitchFamily="34" charset="0"/>
                    <a:ea typeface="+mn-ea"/>
                    <a:cs typeface="Calibri" panose="020F0502020204030204" pitchFamily="34" charset="0"/>
                  </a:defRPr>
                </a:pPr>
                <a:endParaRPr lang="es-ES_tradn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Hoja1!$B$35:$B$37</c:f>
              <c:strCache>
                <c:ptCount val="3"/>
                <c:pt idx="0">
                  <c:v>ADRP</c:v>
                </c:pt>
                <c:pt idx="1">
                  <c:v>ARRP </c:v>
                </c:pt>
                <c:pt idx="2">
                  <c:v>XLRP</c:v>
                </c:pt>
              </c:strCache>
            </c:strRef>
          </c:cat>
          <c:val>
            <c:numRef>
              <c:f>Hoja1!$D$35:$D$37</c:f>
              <c:numCache>
                <c:formatCode>0%</c:formatCode>
                <c:ptCount val="3"/>
                <c:pt idx="1">
                  <c:v>0.188</c:v>
                </c:pt>
                <c:pt idx="2">
                  <c:v>1.0</c:v>
                </c:pt>
              </c:numCache>
            </c:numRef>
          </c:val>
          <c:extLst xmlns:c16r2="http://schemas.microsoft.com/office/drawing/2015/06/chart">
            <c:ext xmlns:c16="http://schemas.microsoft.com/office/drawing/2014/chart" uri="{C3380CC4-5D6E-409C-BE32-E72D297353CC}">
              <c16:uniqueId val="{00000001-B44B-4D25-8642-78039E37EF42}"/>
            </c:ext>
          </c:extLst>
        </c:ser>
        <c:dLbls>
          <c:showLegendKey val="0"/>
          <c:showVal val="1"/>
          <c:showCatName val="0"/>
          <c:showSerName val="0"/>
          <c:showPercent val="0"/>
          <c:showBubbleSize val="0"/>
        </c:dLbls>
        <c:gapWidth val="79"/>
        <c:shape val="box"/>
        <c:axId val="-1871143952"/>
        <c:axId val="-1870919152"/>
        <c:axId val="0"/>
      </c:bar3DChart>
      <c:catAx>
        <c:axId val="-18711439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cap="all" spc="120" normalizeH="0" baseline="0">
                <a:solidFill>
                  <a:srgbClr val="F8F8F8"/>
                </a:solidFill>
                <a:latin typeface="Calibri" panose="020F0502020204030204" pitchFamily="34" charset="0"/>
                <a:ea typeface="+mn-ea"/>
                <a:cs typeface="Calibri" panose="020F0502020204030204" pitchFamily="34" charset="0"/>
              </a:defRPr>
            </a:pPr>
            <a:endParaRPr lang="es-ES_tradnl"/>
          </a:p>
        </c:txPr>
        <c:crossAx val="-1870919152"/>
        <c:crosses val="autoZero"/>
        <c:auto val="1"/>
        <c:lblAlgn val="ctr"/>
        <c:lblOffset val="100"/>
        <c:noMultiLvlLbl val="0"/>
      </c:catAx>
      <c:valAx>
        <c:axId val="-1870919152"/>
        <c:scaling>
          <c:orientation val="minMax"/>
        </c:scaling>
        <c:delete val="1"/>
        <c:axPos val="l"/>
        <c:numFmt formatCode="0%" sourceLinked="1"/>
        <c:majorTickMark val="out"/>
        <c:minorTickMark val="none"/>
        <c:tickLblPos val="nextTo"/>
        <c:crossAx val="-1871143952"/>
        <c:crosses val="autoZero"/>
        <c:crossBetween val="between"/>
      </c:valAx>
      <c:spPr>
        <a:noFill/>
        <a:ln>
          <a:noFill/>
        </a:ln>
        <a:effectLst/>
      </c:spPr>
    </c:plotArea>
    <c:legend>
      <c:legendPos val="r"/>
      <c:layout>
        <c:manualLayout>
          <c:xMode val="edge"/>
          <c:yMode val="edge"/>
          <c:x val="0.749263382512469"/>
          <c:y val="0.398703450618723"/>
          <c:w val="0.227312320340664"/>
          <c:h val="0.309159387785345"/>
        </c:manualLayout>
      </c:layout>
      <c:overlay val="0"/>
      <c:spPr>
        <a:noFill/>
        <a:ln>
          <a:noFill/>
        </a:ln>
        <a:effectLst/>
      </c:spPr>
      <c:txPr>
        <a:bodyPr rot="0" spcFirstLastPara="1" vertOverflow="ellipsis" vert="horz" wrap="square" anchor="ctr" anchorCtr="1"/>
        <a:lstStyle/>
        <a:p>
          <a:pPr>
            <a:defRPr sz="2800" b="0" i="0" u="none" strike="noStrike" kern="1200" baseline="0">
              <a:solidFill>
                <a:srgbClr val="F8F8F8"/>
              </a:solidFill>
              <a:latin typeface="Calibri" panose="020F0502020204030204" pitchFamily="34" charset="0"/>
              <a:ea typeface="+mn-ea"/>
              <a:cs typeface="Calibri" panose="020F0502020204030204" pitchFamily="34" charset="0"/>
            </a:defRPr>
          </a:pPr>
          <a:endParaRPr lang="es-ES_tradnl"/>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s-ES_tradnl"/>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800" b="1"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 name="Shape 32"/>
          <p:cNvSpPr>
            <a:spLocks noGrp="1" noRot="1" noChangeAspect="1"/>
          </p:cNvSpPr>
          <p:nvPr>
            <p:ph type="sldImg"/>
          </p:nvPr>
        </p:nvSpPr>
        <p:spPr>
          <a:xfrm>
            <a:off x="2143125" y="685800"/>
            <a:ext cx="2571750" cy="3429000"/>
          </a:xfrm>
          <a:prstGeom prst="rect">
            <a:avLst/>
          </a:prstGeom>
        </p:spPr>
        <p:txBody>
          <a:bodyPr/>
          <a:lstStyle/>
          <a:p>
            <a:pPr lvl="0"/>
            <a:endParaRPr/>
          </a:p>
        </p:txBody>
      </p:sp>
      <p:sp>
        <p:nvSpPr>
          <p:cNvPr id="33" name="Shape 33"/>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2144057921"/>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Tree>
    <p:extLst>
      <p:ext uri="{BB962C8B-B14F-4D97-AF65-F5344CB8AC3E}">
        <p14:creationId xmlns:p14="http://schemas.microsoft.com/office/powerpoint/2010/main" val="3487062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58808D"/>
        </a:solidFill>
        <a:effectLst/>
      </p:bgPr>
    </p:bg>
    <p:spTree>
      <p:nvGrpSpPr>
        <p:cNvPr id="1" name=""/>
        <p:cNvGrpSpPr/>
        <p:nvPr/>
      </p:nvGrpSpPr>
      <p:grpSpPr>
        <a:xfrm>
          <a:off x="0" y="0"/>
          <a:ext cx="0" cy="0"/>
          <a:chOff x="0" y="0"/>
          <a:chExt cx="0" cy="0"/>
        </a:xfrm>
      </p:grpSpPr>
      <p:sp>
        <p:nvSpPr>
          <p:cNvPr id="8" name="Shape 8"/>
          <p:cNvSpPr/>
          <p:nvPr/>
        </p:nvSpPr>
        <p:spPr>
          <a:xfrm>
            <a:off x="0" y="39318834"/>
            <a:ext cx="32405638" cy="3926251"/>
          </a:xfrm>
          <a:custGeom>
            <a:avLst/>
            <a:gdLst/>
            <a:ahLst/>
            <a:cxnLst>
              <a:cxn ang="0">
                <a:pos x="wd2" y="hd2"/>
              </a:cxn>
              <a:cxn ang="5400000">
                <a:pos x="wd2" y="hd2"/>
              </a:cxn>
              <a:cxn ang="10800000">
                <a:pos x="wd2" y="hd2"/>
              </a:cxn>
              <a:cxn ang="16200000">
                <a:pos x="wd2" y="hd2"/>
              </a:cxn>
            </a:cxnLst>
            <a:rect l="0" t="0" r="r" b="b"/>
            <a:pathLst>
              <a:path w="21600" h="21600" extrusionOk="0">
                <a:moveTo>
                  <a:pt x="0" y="17299"/>
                </a:moveTo>
                <a:lnTo>
                  <a:pt x="0" y="21600"/>
                </a:lnTo>
                <a:lnTo>
                  <a:pt x="21600" y="21600"/>
                </a:lnTo>
                <a:lnTo>
                  <a:pt x="21600" y="0"/>
                </a:lnTo>
                <a:cubicBezTo>
                  <a:pt x="12075" y="19571"/>
                  <a:pt x="8437" y="18598"/>
                  <a:pt x="0" y="17299"/>
                </a:cubicBezTo>
                <a:close/>
              </a:path>
            </a:pathLst>
          </a:custGeom>
          <a:solidFill>
            <a:srgbClr val="7C7C7C">
              <a:alpha val="45097"/>
            </a:srgbClr>
          </a:solidFill>
          <a:ln w="12700">
            <a:miter lim="400000"/>
          </a:ln>
          <a:effectLst>
            <a:outerShdw blurRad="50800" dist="44450" dir="16200000" rotWithShape="0">
              <a:srgbClr val="808080">
                <a:alpha val="34999"/>
              </a:srgbClr>
            </a:outerShdw>
          </a:effectLst>
        </p:spPr>
        <p:txBody>
          <a:bodyPr lIns="0" tIns="0" rIns="0" bIns="0"/>
          <a:lstStyle/>
          <a:p>
            <a:pPr lvl="0" defTabSz="914400">
              <a:defRPr sz="1800">
                <a:solidFill>
                  <a:srgbClr val="FFFFFF"/>
                </a:solidFill>
                <a:latin typeface="Arial"/>
                <a:ea typeface="Arial"/>
                <a:cs typeface="Arial"/>
                <a:sym typeface="Arial"/>
              </a:defRPr>
            </a:pPr>
            <a:endParaRPr sz="1800"/>
          </a:p>
        </p:txBody>
      </p:sp>
      <p:sp>
        <p:nvSpPr>
          <p:cNvPr id="9" name="Shape 9"/>
          <p:cNvSpPr/>
          <p:nvPr/>
        </p:nvSpPr>
        <p:spPr>
          <a:xfrm>
            <a:off x="26395862" y="-253970"/>
            <a:ext cx="6480498" cy="43708583"/>
          </a:xfrm>
          <a:custGeom>
            <a:avLst/>
            <a:gdLst/>
            <a:ahLst/>
            <a:cxnLst>
              <a:cxn ang="0">
                <a:pos x="wd2" y="hd2"/>
              </a:cxn>
              <a:cxn ang="5400000">
                <a:pos x="wd2" y="hd2"/>
              </a:cxn>
              <a:cxn ang="10800000">
                <a:pos x="wd2" y="hd2"/>
              </a:cxn>
              <a:cxn ang="16200000">
                <a:pos x="wd2" y="hd2"/>
              </a:cxn>
            </a:cxnLst>
            <a:rect l="0" t="0" r="r" b="b"/>
            <a:pathLst>
              <a:path w="19857" h="21600" extrusionOk="0">
                <a:moveTo>
                  <a:pt x="19857" y="45"/>
                </a:moveTo>
                <a:lnTo>
                  <a:pt x="19857" y="21600"/>
                </a:lnTo>
                <a:lnTo>
                  <a:pt x="2116" y="21590"/>
                </a:lnTo>
                <a:cubicBezTo>
                  <a:pt x="13363" y="17833"/>
                  <a:pt x="21600" y="8652"/>
                  <a:pt x="0" y="0"/>
                </a:cubicBezTo>
                <a:lnTo>
                  <a:pt x="19857" y="45"/>
                </a:lnTo>
                <a:close/>
              </a:path>
            </a:pathLst>
          </a:custGeom>
          <a:solidFill>
            <a:srgbClr val="595959">
              <a:alpha val="39999"/>
            </a:srgbClr>
          </a:solidFill>
          <a:ln w="12700">
            <a:miter lim="400000"/>
          </a:ln>
          <a:effectLst>
            <a:outerShdw blurRad="50800" dist="50800" dir="10799999" rotWithShape="0">
              <a:srgbClr val="808080">
                <a:alpha val="44999"/>
              </a:srgbClr>
            </a:outerShdw>
          </a:effectLst>
        </p:spPr>
        <p:txBody>
          <a:bodyPr lIns="0" tIns="0" rIns="0" bIns="0"/>
          <a:lstStyle/>
          <a:p>
            <a:pPr lvl="0" defTabSz="914400">
              <a:defRPr sz="1800">
                <a:solidFill>
                  <a:srgbClr val="FFFFFF"/>
                </a:solidFill>
                <a:latin typeface="Arial"/>
                <a:ea typeface="Arial"/>
                <a:cs typeface="Arial"/>
                <a:sym typeface="Arial"/>
              </a:defRPr>
            </a:pPr>
            <a:endParaRPr sz="180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hape 11"/>
          <p:cNvSpPr>
            <a:spLocks noGrp="1"/>
          </p:cNvSpPr>
          <p:nvPr>
            <p:ph type="title"/>
          </p:nvPr>
        </p:nvSpPr>
        <p:spPr>
          <a:prstGeom prst="rect">
            <a:avLst/>
          </a:prstGeom>
        </p:spPr>
        <p:txBody>
          <a:bodyPr/>
          <a:lstStyle/>
          <a:p>
            <a:pPr lvl="0">
              <a:defRPr sz="1800">
                <a:solidFill>
                  <a:srgbClr val="000000"/>
                </a:solidFill>
              </a:defRPr>
            </a:pPr>
            <a:r>
              <a:rPr sz="21700">
                <a:solidFill>
                  <a:srgbClr val="FFFFFF"/>
                </a:solidFill>
              </a:rPr>
              <a:t>Texto del título</a:t>
            </a:r>
          </a:p>
        </p:txBody>
      </p:sp>
      <p:sp>
        <p:nvSpPr>
          <p:cNvPr id="12" name="Shape 12"/>
          <p:cNvSpPr>
            <a:spLocks noGrp="1"/>
          </p:cNvSpPr>
          <p:nvPr>
            <p:ph type="body" idx="1"/>
          </p:nvPr>
        </p:nvSpPr>
        <p:spPr>
          <a:prstGeom prst="rect">
            <a:avLst/>
          </a:prstGeom>
        </p:spPr>
        <p:txBody>
          <a:bodyPr/>
          <a:lstStyle/>
          <a:p>
            <a:pPr lvl="0">
              <a:defRPr sz="1800">
                <a:solidFill>
                  <a:srgbClr val="000000"/>
                </a:solidFill>
              </a:defRPr>
            </a:pPr>
            <a:r>
              <a:rPr sz="14200">
                <a:solidFill>
                  <a:srgbClr val="FFFFFF"/>
                </a:solidFill>
              </a:rPr>
              <a:t>Nivel de texto 1</a:t>
            </a:r>
          </a:p>
          <a:p>
            <a:pPr lvl="1">
              <a:defRPr sz="1800">
                <a:solidFill>
                  <a:srgbClr val="000000"/>
                </a:solidFill>
              </a:defRPr>
            </a:pPr>
            <a:r>
              <a:rPr sz="14200">
                <a:solidFill>
                  <a:srgbClr val="FFFFFF"/>
                </a:solidFill>
              </a:rPr>
              <a:t>Nivel de texto 2</a:t>
            </a:r>
          </a:p>
          <a:p>
            <a:pPr lvl="2">
              <a:defRPr sz="1800">
                <a:solidFill>
                  <a:srgbClr val="000000"/>
                </a:solidFill>
              </a:defRPr>
            </a:pPr>
            <a:r>
              <a:rPr sz="14200">
                <a:solidFill>
                  <a:srgbClr val="FFFFFF"/>
                </a:solidFill>
              </a:rPr>
              <a:t>Nivel de texto 3</a:t>
            </a:r>
          </a:p>
          <a:p>
            <a:pPr lvl="3">
              <a:defRPr sz="1800">
                <a:solidFill>
                  <a:srgbClr val="000000"/>
                </a:solidFill>
              </a:defRPr>
            </a:pPr>
            <a:r>
              <a:rPr sz="14200">
                <a:solidFill>
                  <a:srgbClr val="FFFFFF"/>
                </a:solidFill>
              </a:rPr>
              <a:t>Nivel de texto 4</a:t>
            </a:r>
          </a:p>
          <a:p>
            <a:pPr lvl="4">
              <a:defRPr sz="1800">
                <a:solidFill>
                  <a:srgbClr val="000000"/>
                </a:solidFill>
              </a:defRPr>
            </a:pPr>
            <a:r>
              <a:rPr sz="14200">
                <a:solidFill>
                  <a:srgbClr val="FFFFFF"/>
                </a:solidFill>
              </a:rPr>
              <a:t>Nivel de texto 5</a:t>
            </a:r>
          </a:p>
        </p:txBody>
      </p:sp>
      <p:sp>
        <p:nvSpPr>
          <p:cNvPr id="13" name="Shape 13"/>
          <p:cNvSpPr>
            <a:spLocks noGrp="1"/>
          </p:cNvSpPr>
          <p:nvPr>
            <p:ph type="sldNum" sz="quarter" idx="2"/>
          </p:nvPr>
        </p:nvSpPr>
        <p:spPr>
          <a:prstGeom prst="rect">
            <a:avLst/>
          </a:prstGeom>
        </p:spPr>
        <p:txBody>
          <a:bodyPr/>
          <a:lstStyle/>
          <a:p>
            <a:pPr lvl="0"/>
            <a:fld id="{86CB4B4D-7CA3-9044-876B-883B54F8677D}" type="slidenum">
              <a:rPr/>
              <a:pPr lvl="0"/>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5" name="Shape 15"/>
          <p:cNvSpPr>
            <a:spLocks noGrp="1"/>
          </p:cNvSpPr>
          <p:nvPr>
            <p:ph type="title"/>
          </p:nvPr>
        </p:nvSpPr>
        <p:spPr>
          <a:prstGeom prst="rect">
            <a:avLst/>
          </a:prstGeom>
        </p:spPr>
        <p:txBody>
          <a:bodyPr/>
          <a:lstStyle/>
          <a:p>
            <a:pPr lvl="0">
              <a:defRPr sz="1800">
                <a:solidFill>
                  <a:srgbClr val="000000"/>
                </a:solidFill>
              </a:defRPr>
            </a:pPr>
            <a:r>
              <a:rPr sz="21700">
                <a:solidFill>
                  <a:srgbClr val="FFFFFF"/>
                </a:solidFill>
              </a:rPr>
              <a:t>Texto del título</a:t>
            </a:r>
          </a:p>
        </p:txBody>
      </p:sp>
      <p:sp>
        <p:nvSpPr>
          <p:cNvPr id="16" name="Shape 16"/>
          <p:cNvSpPr>
            <a:spLocks noGrp="1"/>
          </p:cNvSpPr>
          <p:nvPr>
            <p:ph type="body" idx="1"/>
          </p:nvPr>
        </p:nvSpPr>
        <p:spPr>
          <a:prstGeom prst="rect">
            <a:avLst/>
          </a:prstGeom>
        </p:spPr>
        <p:txBody>
          <a:bodyPr/>
          <a:lstStyle/>
          <a:p>
            <a:pPr lvl="0">
              <a:defRPr sz="1800">
                <a:solidFill>
                  <a:srgbClr val="000000"/>
                </a:solidFill>
              </a:defRPr>
            </a:pPr>
            <a:r>
              <a:rPr sz="14200">
                <a:solidFill>
                  <a:srgbClr val="FFFFFF"/>
                </a:solidFill>
              </a:rPr>
              <a:t>Nivel de texto 1</a:t>
            </a:r>
          </a:p>
          <a:p>
            <a:pPr lvl="1">
              <a:defRPr sz="1800">
                <a:solidFill>
                  <a:srgbClr val="000000"/>
                </a:solidFill>
              </a:defRPr>
            </a:pPr>
            <a:r>
              <a:rPr sz="14200">
                <a:solidFill>
                  <a:srgbClr val="FFFFFF"/>
                </a:solidFill>
              </a:rPr>
              <a:t>Nivel de texto 2</a:t>
            </a:r>
          </a:p>
          <a:p>
            <a:pPr lvl="2">
              <a:defRPr sz="1800">
                <a:solidFill>
                  <a:srgbClr val="000000"/>
                </a:solidFill>
              </a:defRPr>
            </a:pPr>
            <a:r>
              <a:rPr sz="14200">
                <a:solidFill>
                  <a:srgbClr val="FFFFFF"/>
                </a:solidFill>
              </a:rPr>
              <a:t>Nivel de texto 3</a:t>
            </a:r>
          </a:p>
          <a:p>
            <a:pPr lvl="3">
              <a:defRPr sz="1800">
                <a:solidFill>
                  <a:srgbClr val="000000"/>
                </a:solidFill>
              </a:defRPr>
            </a:pPr>
            <a:r>
              <a:rPr sz="14200">
                <a:solidFill>
                  <a:srgbClr val="FFFFFF"/>
                </a:solidFill>
              </a:rPr>
              <a:t>Nivel de texto 4</a:t>
            </a:r>
          </a:p>
          <a:p>
            <a:pPr lvl="4">
              <a:defRPr sz="1800">
                <a:solidFill>
                  <a:srgbClr val="000000"/>
                </a:solidFill>
              </a:defRPr>
            </a:pPr>
            <a:r>
              <a:rPr sz="14200">
                <a:solidFill>
                  <a:srgbClr val="FFFFFF"/>
                </a:solidFill>
              </a:rPr>
              <a:t>Nivel de texto 5</a:t>
            </a:r>
          </a:p>
        </p:txBody>
      </p:sp>
      <p:sp>
        <p:nvSpPr>
          <p:cNvPr id="17" name="Shape 17"/>
          <p:cNvSpPr>
            <a:spLocks noGrp="1"/>
          </p:cNvSpPr>
          <p:nvPr>
            <p:ph type="sldNum" sz="quarter" idx="2"/>
          </p:nvPr>
        </p:nvSpPr>
        <p:spPr>
          <a:prstGeom prst="rect">
            <a:avLst/>
          </a:prstGeom>
        </p:spPr>
        <p:txBody>
          <a:bodyPr/>
          <a:lstStyle/>
          <a:p>
            <a:pPr lvl="0"/>
            <a:fld id="{86CB4B4D-7CA3-9044-876B-883B54F8677D}" type="slidenum">
              <a:rPr/>
              <a:pPr lvl="0"/>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3B3B3B"/>
        </a:solidFill>
        <a:effectLst/>
      </p:bgPr>
    </p:bg>
    <p:spTree>
      <p:nvGrpSpPr>
        <p:cNvPr id="1" name=""/>
        <p:cNvGrpSpPr/>
        <p:nvPr/>
      </p:nvGrpSpPr>
      <p:grpSpPr>
        <a:xfrm>
          <a:off x="0" y="0"/>
          <a:ext cx="0" cy="0"/>
          <a:chOff x="0" y="0"/>
          <a:chExt cx="0" cy="0"/>
        </a:xfrm>
      </p:grpSpPr>
      <p:sp>
        <p:nvSpPr>
          <p:cNvPr id="19" name="Shape 19"/>
          <p:cNvSpPr>
            <a:spLocks noGrp="1"/>
          </p:cNvSpPr>
          <p:nvPr>
            <p:ph type="title"/>
          </p:nvPr>
        </p:nvSpPr>
        <p:spPr>
          <a:prstGeom prst="rect">
            <a:avLst/>
          </a:prstGeom>
        </p:spPr>
        <p:txBody>
          <a:bodyPr/>
          <a:lstStyle/>
          <a:p>
            <a:pPr lvl="0">
              <a:defRPr sz="1800">
                <a:solidFill>
                  <a:srgbClr val="000000"/>
                </a:solidFill>
              </a:defRPr>
            </a:pPr>
            <a:r>
              <a:rPr sz="21700">
                <a:solidFill>
                  <a:srgbClr val="FFFFFF"/>
                </a:solidFill>
              </a:rPr>
              <a:t>Texto del título</a:t>
            </a:r>
          </a:p>
        </p:txBody>
      </p:sp>
      <p:sp>
        <p:nvSpPr>
          <p:cNvPr id="20" name="Shape 20"/>
          <p:cNvSpPr>
            <a:spLocks noGrp="1"/>
          </p:cNvSpPr>
          <p:nvPr>
            <p:ph type="body" idx="1"/>
          </p:nvPr>
        </p:nvSpPr>
        <p:spPr>
          <a:prstGeom prst="rect">
            <a:avLst/>
          </a:prstGeom>
        </p:spPr>
        <p:txBody>
          <a:bodyPr/>
          <a:lstStyle/>
          <a:p>
            <a:pPr lvl="0">
              <a:defRPr sz="1800">
                <a:solidFill>
                  <a:srgbClr val="000000"/>
                </a:solidFill>
              </a:defRPr>
            </a:pPr>
            <a:r>
              <a:rPr sz="14200">
                <a:solidFill>
                  <a:srgbClr val="FFFFFF"/>
                </a:solidFill>
              </a:rPr>
              <a:t>Nivel de texto 1</a:t>
            </a:r>
          </a:p>
          <a:p>
            <a:pPr lvl="1">
              <a:defRPr sz="1800">
                <a:solidFill>
                  <a:srgbClr val="000000"/>
                </a:solidFill>
              </a:defRPr>
            </a:pPr>
            <a:r>
              <a:rPr sz="14200">
                <a:solidFill>
                  <a:srgbClr val="FFFFFF"/>
                </a:solidFill>
              </a:rPr>
              <a:t>Nivel de texto 2</a:t>
            </a:r>
          </a:p>
          <a:p>
            <a:pPr lvl="2">
              <a:defRPr sz="1800">
                <a:solidFill>
                  <a:srgbClr val="000000"/>
                </a:solidFill>
              </a:defRPr>
            </a:pPr>
            <a:r>
              <a:rPr sz="14200">
                <a:solidFill>
                  <a:srgbClr val="FFFFFF"/>
                </a:solidFill>
              </a:rPr>
              <a:t>Nivel de texto 3</a:t>
            </a:r>
          </a:p>
          <a:p>
            <a:pPr lvl="3">
              <a:defRPr sz="1800">
                <a:solidFill>
                  <a:srgbClr val="000000"/>
                </a:solidFill>
              </a:defRPr>
            </a:pPr>
            <a:r>
              <a:rPr sz="14200">
                <a:solidFill>
                  <a:srgbClr val="FFFFFF"/>
                </a:solidFill>
              </a:rPr>
              <a:t>Nivel de texto 4</a:t>
            </a:r>
          </a:p>
          <a:p>
            <a:pPr lvl="4">
              <a:defRPr sz="1800">
                <a:solidFill>
                  <a:srgbClr val="000000"/>
                </a:solidFill>
              </a:defRPr>
            </a:pPr>
            <a:r>
              <a:rPr sz="14200">
                <a:solidFill>
                  <a:srgbClr val="FFFFFF"/>
                </a:solidFill>
              </a:rPr>
              <a:t>Nivel de texto 5</a:t>
            </a:r>
          </a:p>
        </p:txBody>
      </p:sp>
      <p:sp>
        <p:nvSpPr>
          <p:cNvPr id="21" name="Shape 21"/>
          <p:cNvSpPr>
            <a:spLocks noGrp="1"/>
          </p:cNvSpPr>
          <p:nvPr>
            <p:ph type="sldNum" sz="quarter" idx="2"/>
          </p:nvPr>
        </p:nvSpPr>
        <p:spPr>
          <a:prstGeom prst="rect">
            <a:avLst/>
          </a:prstGeom>
        </p:spPr>
        <p:txBody>
          <a:bodyPr/>
          <a:lstStyle/>
          <a:p>
            <a:pPr lvl="0"/>
            <a:fld id="{86CB4B4D-7CA3-9044-876B-883B54F8677D}" type="slidenum">
              <a:rPr/>
              <a:pPr lvl="0"/>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3B3B3B"/>
        </a:solidFill>
        <a:effectLst/>
      </p:bgPr>
    </p:bg>
    <p:spTree>
      <p:nvGrpSpPr>
        <p:cNvPr id="1" name=""/>
        <p:cNvGrpSpPr/>
        <p:nvPr/>
      </p:nvGrpSpPr>
      <p:grpSpPr>
        <a:xfrm>
          <a:off x="0" y="0"/>
          <a:ext cx="0" cy="0"/>
          <a:chOff x="0" y="0"/>
          <a:chExt cx="0" cy="0"/>
        </a:xfrm>
      </p:grpSpPr>
      <p:sp>
        <p:nvSpPr>
          <p:cNvPr id="23" name="Shape 23"/>
          <p:cNvSpPr/>
          <p:nvPr/>
        </p:nvSpPr>
        <p:spPr>
          <a:xfrm>
            <a:off x="0" y="29935363"/>
            <a:ext cx="32405638" cy="13309720"/>
          </a:xfrm>
          <a:custGeom>
            <a:avLst/>
            <a:gdLst/>
            <a:ahLst/>
            <a:cxnLst>
              <a:cxn ang="0">
                <a:pos x="wd2" y="hd2"/>
              </a:cxn>
              <a:cxn ang="5400000">
                <a:pos x="wd2" y="hd2"/>
              </a:cxn>
              <a:cxn ang="10800000">
                <a:pos x="wd2" y="hd2"/>
              </a:cxn>
              <a:cxn ang="16200000">
                <a:pos x="wd2" y="hd2"/>
              </a:cxn>
            </a:cxnLst>
            <a:rect l="0" t="0" r="r" b="b"/>
            <a:pathLst>
              <a:path w="21600" h="21600" extrusionOk="0">
                <a:moveTo>
                  <a:pt x="0" y="17299"/>
                </a:moveTo>
                <a:lnTo>
                  <a:pt x="0" y="21600"/>
                </a:lnTo>
                <a:lnTo>
                  <a:pt x="21600" y="21600"/>
                </a:lnTo>
                <a:lnTo>
                  <a:pt x="21600" y="0"/>
                </a:lnTo>
                <a:cubicBezTo>
                  <a:pt x="12075" y="19571"/>
                  <a:pt x="8437" y="18598"/>
                  <a:pt x="0" y="17299"/>
                </a:cubicBezTo>
                <a:close/>
              </a:path>
            </a:pathLst>
          </a:custGeom>
          <a:solidFill>
            <a:srgbClr val="7C7C7C">
              <a:alpha val="45097"/>
            </a:srgbClr>
          </a:solidFill>
          <a:ln w="12700">
            <a:miter lim="400000"/>
          </a:ln>
          <a:effectLst>
            <a:outerShdw blurRad="50800" dist="44450" dir="16200000" rotWithShape="0">
              <a:srgbClr val="808080">
                <a:alpha val="34999"/>
              </a:srgbClr>
            </a:outerShdw>
          </a:effectLst>
        </p:spPr>
        <p:txBody>
          <a:bodyPr lIns="0" tIns="0" rIns="0" bIns="0"/>
          <a:lstStyle/>
          <a:p>
            <a:pPr lvl="0" defTabSz="914400">
              <a:defRPr sz="1800">
                <a:solidFill>
                  <a:srgbClr val="FFFFFF"/>
                </a:solidFill>
                <a:latin typeface="Arial"/>
                <a:ea typeface="Arial"/>
                <a:cs typeface="Arial"/>
                <a:sym typeface="Arial"/>
              </a:defRPr>
            </a:pPr>
            <a:endParaRPr sz="1800"/>
          </a:p>
        </p:txBody>
      </p:sp>
      <p:sp>
        <p:nvSpPr>
          <p:cNvPr id="24" name="Shape 24"/>
          <p:cNvSpPr/>
          <p:nvPr/>
        </p:nvSpPr>
        <p:spPr>
          <a:xfrm>
            <a:off x="25925146" y="0"/>
            <a:ext cx="6480495" cy="43200638"/>
          </a:xfrm>
          <a:custGeom>
            <a:avLst/>
            <a:gdLst/>
            <a:ahLst/>
            <a:cxnLst>
              <a:cxn ang="0">
                <a:pos x="wd2" y="hd2"/>
              </a:cxn>
              <a:cxn ang="5400000">
                <a:pos x="wd2" y="hd2"/>
              </a:cxn>
              <a:cxn ang="10800000">
                <a:pos x="wd2" y="hd2"/>
              </a:cxn>
              <a:cxn ang="16200000">
                <a:pos x="wd2" y="hd2"/>
              </a:cxn>
            </a:cxnLst>
            <a:rect l="0" t="0" r="r" b="b"/>
            <a:pathLst>
              <a:path w="19857" h="21600" extrusionOk="0">
                <a:moveTo>
                  <a:pt x="19857" y="45"/>
                </a:moveTo>
                <a:lnTo>
                  <a:pt x="19857" y="21600"/>
                </a:lnTo>
                <a:lnTo>
                  <a:pt x="2116" y="21590"/>
                </a:lnTo>
                <a:cubicBezTo>
                  <a:pt x="13363" y="17833"/>
                  <a:pt x="21600" y="8652"/>
                  <a:pt x="0" y="0"/>
                </a:cubicBezTo>
                <a:lnTo>
                  <a:pt x="19857" y="45"/>
                </a:lnTo>
                <a:close/>
              </a:path>
            </a:pathLst>
          </a:custGeom>
          <a:solidFill>
            <a:srgbClr val="595959">
              <a:alpha val="39999"/>
            </a:srgbClr>
          </a:solidFill>
          <a:ln w="12700">
            <a:miter lim="400000"/>
          </a:ln>
          <a:effectLst>
            <a:outerShdw blurRad="50800" dist="50800" dir="10799999" rotWithShape="0">
              <a:srgbClr val="808080">
                <a:alpha val="44999"/>
              </a:srgbClr>
            </a:outerShdw>
          </a:effectLst>
        </p:spPr>
        <p:txBody>
          <a:bodyPr lIns="0" tIns="0" rIns="0" bIns="0"/>
          <a:lstStyle/>
          <a:p>
            <a:pPr lvl="0" defTabSz="914400">
              <a:defRPr sz="1800">
                <a:solidFill>
                  <a:srgbClr val="FFFFFF"/>
                </a:solidFill>
                <a:latin typeface="Arial"/>
                <a:ea typeface="Arial"/>
                <a:cs typeface="Arial"/>
                <a:sym typeface="Arial"/>
              </a:defRPr>
            </a:pPr>
            <a:endParaRPr sz="1800"/>
          </a:p>
        </p:txBody>
      </p:sp>
      <p:sp>
        <p:nvSpPr>
          <p:cNvPr id="25" name="Shape 25"/>
          <p:cNvSpPr>
            <a:spLocks noGrp="1"/>
          </p:cNvSpPr>
          <p:nvPr>
            <p:ph type="title"/>
          </p:nvPr>
        </p:nvSpPr>
        <p:spPr>
          <a:prstGeom prst="rect">
            <a:avLst/>
          </a:prstGeom>
        </p:spPr>
        <p:txBody>
          <a:bodyPr/>
          <a:lstStyle/>
          <a:p>
            <a:pPr lvl="0">
              <a:defRPr sz="1800">
                <a:solidFill>
                  <a:srgbClr val="000000"/>
                </a:solidFill>
              </a:defRPr>
            </a:pPr>
            <a:r>
              <a:rPr sz="21700">
                <a:solidFill>
                  <a:srgbClr val="FFFFFF"/>
                </a:solidFill>
              </a:rPr>
              <a:t>Texto del título</a:t>
            </a:r>
          </a:p>
        </p:txBody>
      </p:sp>
      <p:sp>
        <p:nvSpPr>
          <p:cNvPr id="26" name="Shape 26"/>
          <p:cNvSpPr>
            <a:spLocks noGrp="1"/>
          </p:cNvSpPr>
          <p:nvPr>
            <p:ph type="body" idx="1"/>
          </p:nvPr>
        </p:nvSpPr>
        <p:spPr>
          <a:prstGeom prst="rect">
            <a:avLst/>
          </a:prstGeom>
        </p:spPr>
        <p:txBody>
          <a:bodyPr/>
          <a:lstStyle/>
          <a:p>
            <a:pPr lvl="0">
              <a:defRPr sz="1800">
                <a:solidFill>
                  <a:srgbClr val="000000"/>
                </a:solidFill>
              </a:defRPr>
            </a:pPr>
            <a:r>
              <a:rPr sz="14200">
                <a:solidFill>
                  <a:srgbClr val="FFFFFF"/>
                </a:solidFill>
              </a:rPr>
              <a:t>Nivel de texto 1</a:t>
            </a:r>
          </a:p>
          <a:p>
            <a:pPr lvl="1">
              <a:defRPr sz="1800">
                <a:solidFill>
                  <a:srgbClr val="000000"/>
                </a:solidFill>
              </a:defRPr>
            </a:pPr>
            <a:r>
              <a:rPr sz="14200">
                <a:solidFill>
                  <a:srgbClr val="FFFFFF"/>
                </a:solidFill>
              </a:rPr>
              <a:t>Nivel de texto 2</a:t>
            </a:r>
          </a:p>
          <a:p>
            <a:pPr lvl="2">
              <a:defRPr sz="1800">
                <a:solidFill>
                  <a:srgbClr val="000000"/>
                </a:solidFill>
              </a:defRPr>
            </a:pPr>
            <a:r>
              <a:rPr sz="14200">
                <a:solidFill>
                  <a:srgbClr val="FFFFFF"/>
                </a:solidFill>
              </a:rPr>
              <a:t>Nivel de texto 3</a:t>
            </a:r>
          </a:p>
          <a:p>
            <a:pPr lvl="3">
              <a:defRPr sz="1800">
                <a:solidFill>
                  <a:srgbClr val="000000"/>
                </a:solidFill>
              </a:defRPr>
            </a:pPr>
            <a:r>
              <a:rPr sz="14200">
                <a:solidFill>
                  <a:srgbClr val="FFFFFF"/>
                </a:solidFill>
              </a:rPr>
              <a:t>Nivel de texto 4</a:t>
            </a:r>
          </a:p>
          <a:p>
            <a:pPr lvl="4">
              <a:defRPr sz="1800">
                <a:solidFill>
                  <a:srgbClr val="000000"/>
                </a:solidFill>
              </a:defRPr>
            </a:pPr>
            <a:r>
              <a:rPr sz="14200">
                <a:solidFill>
                  <a:srgbClr val="FFFFFF"/>
                </a:solidFill>
              </a:rPr>
              <a:t>Nivel de texto 5</a:t>
            </a:r>
          </a:p>
        </p:txBody>
      </p:sp>
      <p:sp>
        <p:nvSpPr>
          <p:cNvPr id="27" name="Shape 27"/>
          <p:cNvSpPr>
            <a:spLocks noGrp="1"/>
          </p:cNvSpPr>
          <p:nvPr>
            <p:ph type="sldNum" sz="quarter" idx="2"/>
          </p:nvPr>
        </p:nvSpPr>
        <p:spPr>
          <a:xfrm>
            <a:off x="28906617" y="42031322"/>
            <a:ext cx="2700473" cy="723275"/>
          </a:xfrm>
          <a:prstGeom prst="rect">
            <a:avLst/>
          </a:prstGeom>
        </p:spPr>
        <p:txBody>
          <a:bodyPr/>
          <a:lstStyle/>
          <a:p>
            <a:pPr lvl="0"/>
            <a:fld id="{86CB4B4D-7CA3-9044-876B-883B54F8677D}" type="slidenum">
              <a:rPr/>
              <a:pPr lvl="0"/>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Default">
    <p:bg>
      <p:bgPr>
        <a:solidFill>
          <a:srgbClr val="3B3B3B"/>
        </a:solidFill>
        <a:effectLst/>
      </p:bgPr>
    </p:bg>
    <p:spTree>
      <p:nvGrpSpPr>
        <p:cNvPr id="1" name=""/>
        <p:cNvGrpSpPr/>
        <p:nvPr/>
      </p:nvGrpSpPr>
      <p:grpSpPr>
        <a:xfrm>
          <a:off x="0" y="0"/>
          <a:ext cx="0" cy="0"/>
          <a:chOff x="0" y="0"/>
          <a:chExt cx="0" cy="0"/>
        </a:xfrm>
      </p:grpSpPr>
      <p:sp>
        <p:nvSpPr>
          <p:cNvPr id="29" name="Shape 29"/>
          <p:cNvSpPr>
            <a:spLocks noGrp="1"/>
          </p:cNvSpPr>
          <p:nvPr>
            <p:ph type="title"/>
          </p:nvPr>
        </p:nvSpPr>
        <p:spPr>
          <a:prstGeom prst="rect">
            <a:avLst/>
          </a:prstGeom>
        </p:spPr>
        <p:txBody>
          <a:bodyPr/>
          <a:lstStyle/>
          <a:p>
            <a:pPr lvl="0">
              <a:defRPr sz="1800">
                <a:solidFill>
                  <a:srgbClr val="000000"/>
                </a:solidFill>
              </a:defRPr>
            </a:pPr>
            <a:r>
              <a:rPr sz="21700">
                <a:solidFill>
                  <a:srgbClr val="FFFFFF"/>
                </a:solidFill>
              </a:rPr>
              <a:t>Texto del título</a:t>
            </a:r>
          </a:p>
        </p:txBody>
      </p:sp>
      <p:sp>
        <p:nvSpPr>
          <p:cNvPr id="30" name="Shape 30"/>
          <p:cNvSpPr>
            <a:spLocks noGrp="1"/>
          </p:cNvSpPr>
          <p:nvPr>
            <p:ph type="body" idx="1"/>
          </p:nvPr>
        </p:nvSpPr>
        <p:spPr>
          <a:prstGeom prst="rect">
            <a:avLst/>
          </a:prstGeom>
        </p:spPr>
        <p:txBody>
          <a:bodyPr/>
          <a:lstStyle/>
          <a:p>
            <a:pPr lvl="0">
              <a:defRPr sz="1800">
                <a:solidFill>
                  <a:srgbClr val="000000"/>
                </a:solidFill>
              </a:defRPr>
            </a:pPr>
            <a:r>
              <a:rPr sz="14200">
                <a:solidFill>
                  <a:srgbClr val="FFFFFF"/>
                </a:solidFill>
              </a:rPr>
              <a:t>Nivel de texto 1</a:t>
            </a:r>
          </a:p>
          <a:p>
            <a:pPr lvl="1">
              <a:defRPr sz="1800">
                <a:solidFill>
                  <a:srgbClr val="000000"/>
                </a:solidFill>
              </a:defRPr>
            </a:pPr>
            <a:r>
              <a:rPr sz="14200">
                <a:solidFill>
                  <a:srgbClr val="FFFFFF"/>
                </a:solidFill>
              </a:rPr>
              <a:t>Nivel de texto 2</a:t>
            </a:r>
          </a:p>
          <a:p>
            <a:pPr lvl="2">
              <a:defRPr sz="1800">
                <a:solidFill>
                  <a:srgbClr val="000000"/>
                </a:solidFill>
              </a:defRPr>
            </a:pPr>
            <a:r>
              <a:rPr sz="14200">
                <a:solidFill>
                  <a:srgbClr val="FFFFFF"/>
                </a:solidFill>
              </a:rPr>
              <a:t>Nivel de texto 3</a:t>
            </a:r>
          </a:p>
          <a:p>
            <a:pPr lvl="3">
              <a:defRPr sz="1800">
                <a:solidFill>
                  <a:srgbClr val="000000"/>
                </a:solidFill>
              </a:defRPr>
            </a:pPr>
            <a:r>
              <a:rPr sz="14200">
                <a:solidFill>
                  <a:srgbClr val="FFFFFF"/>
                </a:solidFill>
              </a:rPr>
              <a:t>Nivel de texto 4</a:t>
            </a:r>
          </a:p>
          <a:p>
            <a:pPr lvl="4">
              <a:defRPr sz="1800">
                <a:solidFill>
                  <a:srgbClr val="000000"/>
                </a:solidFill>
              </a:defRPr>
            </a:pPr>
            <a:r>
              <a:rPr sz="14200">
                <a:solidFill>
                  <a:srgbClr val="FFFFFF"/>
                </a:solidFill>
              </a:rPr>
              <a:t>Nivel de texto 5</a:t>
            </a:r>
          </a:p>
        </p:txBody>
      </p:sp>
      <p:sp>
        <p:nvSpPr>
          <p:cNvPr id="31" name="Shape 31"/>
          <p:cNvSpPr>
            <a:spLocks noGrp="1"/>
          </p:cNvSpPr>
          <p:nvPr>
            <p:ph type="sldNum" sz="quarter" idx="2"/>
          </p:nvPr>
        </p:nvSpPr>
        <p:spPr>
          <a:prstGeom prst="rect">
            <a:avLst/>
          </a:prstGeom>
        </p:spPr>
        <p:txBody>
          <a:bodyPr/>
          <a:lstStyle/>
          <a:p>
            <a:pPr lvl="0"/>
            <a:fld id="{86CB4B4D-7CA3-9044-876B-883B54F8677D}" type="slidenum">
              <a:rPr/>
              <a:pPr lvl="0"/>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D7D7D"/>
            </a:gs>
            <a:gs pos="69999">
              <a:srgbClr val="2D2D2D"/>
            </a:gs>
            <a:gs pos="100000">
              <a:srgbClr val="242424"/>
            </a:gs>
          </a:gsLst>
          <a:lin ang="2160000" scaled="0"/>
        </a:gradFill>
        <a:effectLst/>
      </p:bgPr>
    </p:bg>
    <p:spTree>
      <p:nvGrpSpPr>
        <p:cNvPr id="1" name=""/>
        <p:cNvGrpSpPr/>
        <p:nvPr/>
      </p:nvGrpSpPr>
      <p:grpSpPr>
        <a:xfrm>
          <a:off x="0" y="0"/>
          <a:ext cx="0" cy="0"/>
          <a:chOff x="0" y="0"/>
          <a:chExt cx="0" cy="0"/>
        </a:xfrm>
      </p:grpSpPr>
      <p:sp>
        <p:nvSpPr>
          <p:cNvPr id="2" name="Shape 2"/>
          <p:cNvSpPr/>
          <p:nvPr/>
        </p:nvSpPr>
        <p:spPr>
          <a:xfrm>
            <a:off x="0" y="29935363"/>
            <a:ext cx="32405638" cy="13309720"/>
          </a:xfrm>
          <a:custGeom>
            <a:avLst/>
            <a:gdLst/>
            <a:ahLst/>
            <a:cxnLst>
              <a:cxn ang="0">
                <a:pos x="wd2" y="hd2"/>
              </a:cxn>
              <a:cxn ang="5400000">
                <a:pos x="wd2" y="hd2"/>
              </a:cxn>
              <a:cxn ang="10800000">
                <a:pos x="wd2" y="hd2"/>
              </a:cxn>
              <a:cxn ang="16200000">
                <a:pos x="wd2" y="hd2"/>
              </a:cxn>
            </a:cxnLst>
            <a:rect l="0" t="0" r="r" b="b"/>
            <a:pathLst>
              <a:path w="21600" h="21600" extrusionOk="0">
                <a:moveTo>
                  <a:pt x="0" y="17299"/>
                </a:moveTo>
                <a:lnTo>
                  <a:pt x="0" y="21600"/>
                </a:lnTo>
                <a:lnTo>
                  <a:pt x="21600" y="21600"/>
                </a:lnTo>
                <a:lnTo>
                  <a:pt x="21600" y="0"/>
                </a:lnTo>
                <a:cubicBezTo>
                  <a:pt x="12075" y="19571"/>
                  <a:pt x="8437" y="18598"/>
                  <a:pt x="0" y="17299"/>
                </a:cubicBezTo>
                <a:close/>
              </a:path>
            </a:pathLst>
          </a:custGeom>
          <a:solidFill>
            <a:srgbClr val="7C7C7C">
              <a:alpha val="45097"/>
            </a:srgbClr>
          </a:solidFill>
          <a:ln w="12700">
            <a:miter lim="400000"/>
          </a:ln>
          <a:effectLst>
            <a:outerShdw blurRad="50800" dist="44450" dir="16200000" rotWithShape="0">
              <a:srgbClr val="808080">
                <a:alpha val="34999"/>
              </a:srgbClr>
            </a:outerShdw>
          </a:effectLst>
        </p:spPr>
        <p:txBody>
          <a:bodyPr lIns="0" tIns="0" rIns="0" bIns="0"/>
          <a:lstStyle/>
          <a:p>
            <a:pPr lvl="0" defTabSz="914400">
              <a:defRPr sz="1800">
                <a:solidFill>
                  <a:srgbClr val="FFFFFF"/>
                </a:solidFill>
                <a:latin typeface="Arial"/>
                <a:ea typeface="Arial"/>
                <a:cs typeface="Arial"/>
                <a:sym typeface="Arial"/>
              </a:defRPr>
            </a:pPr>
            <a:endParaRPr sz="1800"/>
          </a:p>
        </p:txBody>
      </p:sp>
      <p:sp>
        <p:nvSpPr>
          <p:cNvPr id="3" name="Shape 3"/>
          <p:cNvSpPr/>
          <p:nvPr/>
        </p:nvSpPr>
        <p:spPr>
          <a:xfrm>
            <a:off x="21637097" y="0"/>
            <a:ext cx="10768546" cy="43200638"/>
          </a:xfrm>
          <a:custGeom>
            <a:avLst/>
            <a:gdLst/>
            <a:ahLst/>
            <a:cxnLst>
              <a:cxn ang="0">
                <a:pos x="wd2" y="hd2"/>
              </a:cxn>
              <a:cxn ang="5400000">
                <a:pos x="wd2" y="hd2"/>
              </a:cxn>
              <a:cxn ang="10800000">
                <a:pos x="wd2" y="hd2"/>
              </a:cxn>
              <a:cxn ang="16200000">
                <a:pos x="wd2" y="hd2"/>
              </a:cxn>
            </a:cxnLst>
            <a:rect l="0" t="0" r="r" b="b"/>
            <a:pathLst>
              <a:path w="21600" h="21600" extrusionOk="0">
                <a:moveTo>
                  <a:pt x="21600" y="45"/>
                </a:moveTo>
                <a:lnTo>
                  <a:pt x="21600" y="21600"/>
                </a:lnTo>
                <a:lnTo>
                  <a:pt x="2302" y="21590"/>
                </a:lnTo>
                <a:cubicBezTo>
                  <a:pt x="14535" y="17833"/>
                  <a:pt x="18147" y="7933"/>
                  <a:pt x="0" y="0"/>
                </a:cubicBezTo>
                <a:lnTo>
                  <a:pt x="21600" y="45"/>
                </a:lnTo>
                <a:close/>
              </a:path>
            </a:pathLst>
          </a:custGeom>
          <a:solidFill>
            <a:srgbClr val="595959">
              <a:alpha val="39999"/>
            </a:srgbClr>
          </a:solidFill>
          <a:ln w="12700">
            <a:miter lim="400000"/>
          </a:ln>
          <a:effectLst>
            <a:outerShdw blurRad="50800" dist="50800" dir="10799999" rotWithShape="0">
              <a:srgbClr val="808080">
                <a:alpha val="44999"/>
              </a:srgbClr>
            </a:outerShdw>
          </a:effectLst>
        </p:spPr>
        <p:txBody>
          <a:bodyPr lIns="0" tIns="0" rIns="0" bIns="0"/>
          <a:lstStyle/>
          <a:p>
            <a:pPr lvl="0" defTabSz="914400">
              <a:defRPr sz="1800">
                <a:solidFill>
                  <a:srgbClr val="FFFFFF"/>
                </a:solidFill>
                <a:latin typeface="Arial"/>
                <a:ea typeface="Arial"/>
                <a:cs typeface="Arial"/>
                <a:sym typeface="Arial"/>
              </a:defRPr>
            </a:pPr>
            <a:endParaRPr sz="1800"/>
          </a:p>
        </p:txBody>
      </p:sp>
      <p:sp>
        <p:nvSpPr>
          <p:cNvPr id="4" name="Shape 4"/>
          <p:cNvSpPr>
            <a:spLocks noGrp="1"/>
          </p:cNvSpPr>
          <p:nvPr>
            <p:ph type="title"/>
          </p:nvPr>
        </p:nvSpPr>
        <p:spPr>
          <a:xfrm>
            <a:off x="1620916" y="580961"/>
            <a:ext cx="26463335" cy="9498554"/>
          </a:xfrm>
          <a:prstGeom prst="rect">
            <a:avLst/>
          </a:prstGeom>
          <a:ln w="12700">
            <a:miter lim="400000"/>
          </a:ln>
          <a:extLst>
            <a:ext uri="{C572A759-6A51-4108-AA02-DFA0A04FC94B}">
              <ma14:wrappingTextBoxFlag xmlns:ma14="http://schemas.microsoft.com/office/mac/drawingml/2011/main" val="1"/>
            </a:ext>
          </a:extLst>
        </p:spPr>
        <p:txBody>
          <a:bodyPr lIns="216027" tIns="216027" rIns="216027" bIns="216027" anchor="ctr"/>
          <a:lstStyle/>
          <a:p>
            <a:pPr lvl="0">
              <a:defRPr sz="1800">
                <a:solidFill>
                  <a:srgbClr val="000000"/>
                </a:solidFill>
              </a:defRPr>
            </a:pPr>
            <a:r>
              <a:rPr sz="21700">
                <a:solidFill>
                  <a:srgbClr val="FFFFFF"/>
                </a:solidFill>
              </a:rPr>
              <a:t>Texto del título</a:t>
            </a:r>
          </a:p>
        </p:txBody>
      </p:sp>
      <p:sp>
        <p:nvSpPr>
          <p:cNvPr id="5" name="Shape 5"/>
          <p:cNvSpPr>
            <a:spLocks noGrp="1"/>
          </p:cNvSpPr>
          <p:nvPr>
            <p:ph type="body" idx="1"/>
          </p:nvPr>
        </p:nvSpPr>
        <p:spPr>
          <a:xfrm>
            <a:off x="1620916" y="10079514"/>
            <a:ext cx="26463335" cy="33121124"/>
          </a:xfrm>
          <a:prstGeom prst="rect">
            <a:avLst/>
          </a:prstGeom>
          <a:ln w="12700">
            <a:miter lim="400000"/>
          </a:ln>
          <a:extLst>
            <a:ext uri="{C572A759-6A51-4108-AA02-DFA0A04FC94B}">
              <ma14:wrappingTextBoxFlag xmlns:ma14="http://schemas.microsoft.com/office/mac/drawingml/2011/main" val="1"/>
            </a:ext>
          </a:extLst>
        </p:spPr>
        <p:txBody>
          <a:bodyPr lIns="216027" tIns="216027" rIns="216027" bIns="216027"/>
          <a:lstStyle/>
          <a:p>
            <a:pPr lvl="0">
              <a:defRPr sz="1800">
                <a:solidFill>
                  <a:srgbClr val="000000"/>
                </a:solidFill>
              </a:defRPr>
            </a:pPr>
            <a:r>
              <a:rPr sz="14200">
                <a:solidFill>
                  <a:srgbClr val="FFFFFF"/>
                </a:solidFill>
              </a:rPr>
              <a:t>Nivel de texto 1</a:t>
            </a:r>
          </a:p>
          <a:p>
            <a:pPr lvl="1">
              <a:defRPr sz="1800">
                <a:solidFill>
                  <a:srgbClr val="000000"/>
                </a:solidFill>
              </a:defRPr>
            </a:pPr>
            <a:r>
              <a:rPr sz="14200">
                <a:solidFill>
                  <a:srgbClr val="FFFFFF"/>
                </a:solidFill>
              </a:rPr>
              <a:t>Nivel de texto 2</a:t>
            </a:r>
          </a:p>
          <a:p>
            <a:pPr lvl="2">
              <a:defRPr sz="1800">
                <a:solidFill>
                  <a:srgbClr val="000000"/>
                </a:solidFill>
              </a:defRPr>
            </a:pPr>
            <a:r>
              <a:rPr sz="14200">
                <a:solidFill>
                  <a:srgbClr val="FFFFFF"/>
                </a:solidFill>
              </a:rPr>
              <a:t>Nivel de texto 3</a:t>
            </a:r>
          </a:p>
          <a:p>
            <a:pPr lvl="3">
              <a:defRPr sz="1800">
                <a:solidFill>
                  <a:srgbClr val="000000"/>
                </a:solidFill>
              </a:defRPr>
            </a:pPr>
            <a:r>
              <a:rPr sz="14200">
                <a:solidFill>
                  <a:srgbClr val="FFFFFF"/>
                </a:solidFill>
              </a:rPr>
              <a:t>Nivel de texto 4</a:t>
            </a:r>
          </a:p>
          <a:p>
            <a:pPr lvl="4">
              <a:defRPr sz="1800">
                <a:solidFill>
                  <a:srgbClr val="000000"/>
                </a:solidFill>
              </a:defRPr>
            </a:pPr>
            <a:r>
              <a:rPr sz="14200">
                <a:solidFill>
                  <a:srgbClr val="FFFFFF"/>
                </a:solidFill>
              </a:rPr>
              <a:t>Nivel de texto 5</a:t>
            </a:r>
          </a:p>
        </p:txBody>
      </p:sp>
      <p:sp>
        <p:nvSpPr>
          <p:cNvPr id="6" name="Shape 6"/>
          <p:cNvSpPr>
            <a:spLocks noGrp="1"/>
          </p:cNvSpPr>
          <p:nvPr>
            <p:ph type="sldNum" sz="quarter" idx="2"/>
          </p:nvPr>
        </p:nvSpPr>
        <p:spPr>
          <a:xfrm>
            <a:off x="28895504" y="42031322"/>
            <a:ext cx="2700475" cy="723275"/>
          </a:xfrm>
          <a:prstGeom prst="rect">
            <a:avLst/>
          </a:prstGeom>
          <a:ln w="12700">
            <a:miter lim="400000"/>
          </a:ln>
        </p:spPr>
        <p:txBody>
          <a:bodyPr lIns="0" tIns="0" rIns="0" bIns="0" anchor="b">
            <a:spAutoFit/>
          </a:bodyPr>
          <a:lstStyle>
            <a:lvl1pPr algn="r" defTabSz="914400">
              <a:defRPr sz="4700">
                <a:solidFill>
                  <a:srgbClr val="9B9A98"/>
                </a:solidFill>
                <a:latin typeface="Arial"/>
                <a:ea typeface="Arial"/>
                <a:cs typeface="Arial"/>
                <a:sym typeface="Arial"/>
              </a:defRPr>
            </a:lvl1pPr>
          </a:lstStyle>
          <a:p>
            <a:pPr lvl="0"/>
            <a:fld id="{86CB4B4D-7CA3-9044-876B-883B54F8677D}" type="slidenum">
              <a:rPr/>
              <a:pPr lvl="0"/>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a:defRPr sz="21700">
          <a:solidFill>
            <a:srgbClr val="FFFFFF"/>
          </a:solidFill>
          <a:latin typeface="Franklin Gothic Book"/>
          <a:ea typeface="Franklin Gothic Book"/>
          <a:cs typeface="Franklin Gothic Book"/>
          <a:sym typeface="Franklin Gothic Book"/>
        </a:defRPr>
      </a:lvl1pPr>
      <a:lvl2pPr>
        <a:defRPr sz="21700">
          <a:solidFill>
            <a:srgbClr val="FFFFFF"/>
          </a:solidFill>
          <a:latin typeface="Franklin Gothic Book"/>
          <a:ea typeface="Franklin Gothic Book"/>
          <a:cs typeface="Franklin Gothic Book"/>
          <a:sym typeface="Franklin Gothic Book"/>
        </a:defRPr>
      </a:lvl2pPr>
      <a:lvl3pPr>
        <a:defRPr sz="21700">
          <a:solidFill>
            <a:srgbClr val="FFFFFF"/>
          </a:solidFill>
          <a:latin typeface="Franklin Gothic Book"/>
          <a:ea typeface="Franklin Gothic Book"/>
          <a:cs typeface="Franklin Gothic Book"/>
          <a:sym typeface="Franklin Gothic Book"/>
        </a:defRPr>
      </a:lvl3pPr>
      <a:lvl4pPr>
        <a:defRPr sz="21700">
          <a:solidFill>
            <a:srgbClr val="FFFFFF"/>
          </a:solidFill>
          <a:latin typeface="Franklin Gothic Book"/>
          <a:ea typeface="Franklin Gothic Book"/>
          <a:cs typeface="Franklin Gothic Book"/>
          <a:sym typeface="Franklin Gothic Book"/>
        </a:defRPr>
      </a:lvl4pPr>
      <a:lvl5pPr>
        <a:defRPr sz="21700">
          <a:solidFill>
            <a:srgbClr val="FFFFFF"/>
          </a:solidFill>
          <a:latin typeface="Franklin Gothic Book"/>
          <a:ea typeface="Franklin Gothic Book"/>
          <a:cs typeface="Franklin Gothic Book"/>
          <a:sym typeface="Franklin Gothic Book"/>
        </a:defRPr>
      </a:lvl5pPr>
      <a:lvl6pPr>
        <a:defRPr sz="21700">
          <a:solidFill>
            <a:srgbClr val="FFFFFF"/>
          </a:solidFill>
          <a:latin typeface="Franklin Gothic Book"/>
          <a:ea typeface="Franklin Gothic Book"/>
          <a:cs typeface="Franklin Gothic Book"/>
          <a:sym typeface="Franklin Gothic Book"/>
        </a:defRPr>
      </a:lvl6pPr>
      <a:lvl7pPr>
        <a:defRPr sz="21700">
          <a:solidFill>
            <a:srgbClr val="FFFFFF"/>
          </a:solidFill>
          <a:latin typeface="Franklin Gothic Book"/>
          <a:ea typeface="Franklin Gothic Book"/>
          <a:cs typeface="Franklin Gothic Book"/>
          <a:sym typeface="Franklin Gothic Book"/>
        </a:defRPr>
      </a:lvl7pPr>
      <a:lvl8pPr>
        <a:defRPr sz="21700">
          <a:solidFill>
            <a:srgbClr val="FFFFFF"/>
          </a:solidFill>
          <a:latin typeface="Franklin Gothic Book"/>
          <a:ea typeface="Franklin Gothic Book"/>
          <a:cs typeface="Franklin Gothic Book"/>
          <a:sym typeface="Franklin Gothic Book"/>
        </a:defRPr>
      </a:lvl8pPr>
      <a:lvl9pPr>
        <a:defRPr sz="21700">
          <a:solidFill>
            <a:srgbClr val="FFFFFF"/>
          </a:solidFill>
          <a:latin typeface="Franklin Gothic Book"/>
          <a:ea typeface="Franklin Gothic Book"/>
          <a:cs typeface="Franklin Gothic Book"/>
          <a:sym typeface="Franklin Gothic Book"/>
        </a:defRPr>
      </a:lvl9pPr>
    </p:titleStyle>
    <p:bodyStyle>
      <a:lvl1pPr marL="1985959" indent="-1814509">
        <a:spcBef>
          <a:spcPts val="3400"/>
        </a:spcBef>
        <a:buClr>
          <a:srgbClr val="6EA0B0"/>
        </a:buClr>
        <a:buSzPct val="80000"/>
        <a:buFont typeface="Wingdings 2"/>
        <a:buChar char="-"/>
        <a:defRPr sz="14200">
          <a:solidFill>
            <a:srgbClr val="FFFFFF"/>
          </a:solidFill>
          <a:latin typeface="Arial"/>
          <a:ea typeface="Arial"/>
          <a:cs typeface="Arial"/>
          <a:sym typeface="Arial"/>
        </a:defRPr>
      </a:lvl1pPr>
      <a:lvl2pPr marL="3613227" indent="-1495502">
        <a:spcBef>
          <a:spcPts val="3400"/>
        </a:spcBef>
        <a:buClr>
          <a:srgbClr val="6EA0B0"/>
        </a:buClr>
        <a:buSzPct val="90000"/>
        <a:buFont typeface="Wingdings 2"/>
        <a:buChar char="●"/>
        <a:defRPr sz="14200">
          <a:solidFill>
            <a:srgbClr val="FFFFFF"/>
          </a:solidFill>
          <a:latin typeface="Arial"/>
          <a:ea typeface="Arial"/>
          <a:cs typeface="Arial"/>
          <a:sym typeface="Arial"/>
        </a:defRPr>
      </a:lvl2pPr>
      <a:lvl3pPr marL="5061834" indent="-1520120">
        <a:spcBef>
          <a:spcPts val="3400"/>
        </a:spcBef>
        <a:buClr>
          <a:srgbClr val="6EA0B0"/>
        </a:buClr>
        <a:buSzPct val="85000"/>
        <a:buFont typeface="Wingdings 2"/>
        <a:buChar char="○"/>
        <a:defRPr sz="14200">
          <a:solidFill>
            <a:srgbClr val="FFFFFF"/>
          </a:solidFill>
          <a:latin typeface="Arial"/>
          <a:ea typeface="Arial"/>
          <a:cs typeface="Arial"/>
          <a:sym typeface="Arial"/>
        </a:defRPr>
      </a:lvl3pPr>
      <a:lvl4pPr marL="6603648" indent="-1677634">
        <a:spcBef>
          <a:spcPts val="3400"/>
        </a:spcBef>
        <a:buClr>
          <a:srgbClr val="6EA0B0"/>
        </a:buClr>
        <a:buSzPct val="90000"/>
        <a:buFont typeface="Wingdings 2"/>
        <a:buChar char="●"/>
        <a:defRPr sz="14200">
          <a:solidFill>
            <a:srgbClr val="FFFFFF"/>
          </a:solidFill>
          <a:latin typeface="Arial"/>
          <a:ea typeface="Arial"/>
          <a:cs typeface="Arial"/>
          <a:sym typeface="Arial"/>
        </a:defRPr>
      </a:lvl4pPr>
      <a:lvl5pPr marL="12991393" indent="-6812843">
        <a:spcBef>
          <a:spcPts val="3400"/>
        </a:spcBef>
        <a:buClr>
          <a:srgbClr val="6EA0B0"/>
        </a:buClr>
        <a:buSzPct val="100000"/>
        <a:buFont typeface="Wingdings 2"/>
        <a:buChar char="-"/>
        <a:defRPr sz="14200">
          <a:solidFill>
            <a:srgbClr val="FFFFFF"/>
          </a:solidFill>
          <a:latin typeface="Arial"/>
          <a:ea typeface="Arial"/>
          <a:cs typeface="Arial"/>
          <a:sym typeface="Arial"/>
        </a:defRPr>
      </a:lvl5pPr>
      <a:lvl6pPr marL="13448594" indent="-6812843">
        <a:spcBef>
          <a:spcPts val="3400"/>
        </a:spcBef>
        <a:buClr>
          <a:srgbClr val="6EA0B0"/>
        </a:buClr>
        <a:buSzPct val="100000"/>
        <a:buFont typeface="Wingdings 2"/>
        <a:buChar char="•"/>
        <a:defRPr sz="14200">
          <a:solidFill>
            <a:srgbClr val="FFFFFF"/>
          </a:solidFill>
          <a:latin typeface="Arial"/>
          <a:ea typeface="Arial"/>
          <a:cs typeface="Arial"/>
          <a:sym typeface="Arial"/>
        </a:defRPr>
      </a:lvl6pPr>
      <a:lvl7pPr marL="13905794" indent="-6812843">
        <a:spcBef>
          <a:spcPts val="3400"/>
        </a:spcBef>
        <a:buClr>
          <a:srgbClr val="6EA0B0"/>
        </a:buClr>
        <a:buSzPct val="100000"/>
        <a:buFont typeface="Wingdings 2"/>
        <a:buChar char="•"/>
        <a:defRPr sz="14200">
          <a:solidFill>
            <a:srgbClr val="FFFFFF"/>
          </a:solidFill>
          <a:latin typeface="Arial"/>
          <a:ea typeface="Arial"/>
          <a:cs typeface="Arial"/>
          <a:sym typeface="Arial"/>
        </a:defRPr>
      </a:lvl7pPr>
      <a:lvl8pPr marL="14362994" indent="-6812843">
        <a:spcBef>
          <a:spcPts val="3400"/>
        </a:spcBef>
        <a:buClr>
          <a:srgbClr val="6EA0B0"/>
        </a:buClr>
        <a:buSzPct val="100000"/>
        <a:buFont typeface="Wingdings 2"/>
        <a:buChar char="•"/>
        <a:defRPr sz="14200">
          <a:solidFill>
            <a:srgbClr val="FFFFFF"/>
          </a:solidFill>
          <a:latin typeface="Arial"/>
          <a:ea typeface="Arial"/>
          <a:cs typeface="Arial"/>
          <a:sym typeface="Arial"/>
        </a:defRPr>
      </a:lvl8pPr>
      <a:lvl9pPr marL="14820194" indent="-6812843">
        <a:spcBef>
          <a:spcPts val="3400"/>
        </a:spcBef>
        <a:buClr>
          <a:srgbClr val="6EA0B0"/>
        </a:buClr>
        <a:buSzPct val="100000"/>
        <a:buFont typeface="Wingdings 2"/>
        <a:buChar char="•"/>
        <a:defRPr sz="14200">
          <a:solidFill>
            <a:srgbClr val="FFFFFF"/>
          </a:solidFill>
          <a:latin typeface="Arial"/>
          <a:ea typeface="Arial"/>
          <a:cs typeface="Arial"/>
          <a:sym typeface="Arial"/>
        </a:defRPr>
      </a:lvl9pPr>
    </p:bodyStyle>
    <p:otherStyle>
      <a:lvl1pPr algn="r">
        <a:defRPr sz="4700">
          <a:solidFill>
            <a:schemeClr val="tx1"/>
          </a:solidFill>
          <a:latin typeface="+mn-lt"/>
          <a:ea typeface="+mn-ea"/>
          <a:cs typeface="+mn-cs"/>
          <a:sym typeface="Arial"/>
        </a:defRPr>
      </a:lvl1pPr>
      <a:lvl2pPr algn="r">
        <a:defRPr sz="4700">
          <a:solidFill>
            <a:schemeClr val="tx1"/>
          </a:solidFill>
          <a:latin typeface="+mn-lt"/>
          <a:ea typeface="+mn-ea"/>
          <a:cs typeface="+mn-cs"/>
          <a:sym typeface="Arial"/>
        </a:defRPr>
      </a:lvl2pPr>
      <a:lvl3pPr algn="r">
        <a:defRPr sz="4700">
          <a:solidFill>
            <a:schemeClr val="tx1"/>
          </a:solidFill>
          <a:latin typeface="+mn-lt"/>
          <a:ea typeface="+mn-ea"/>
          <a:cs typeface="+mn-cs"/>
          <a:sym typeface="Arial"/>
        </a:defRPr>
      </a:lvl3pPr>
      <a:lvl4pPr algn="r">
        <a:defRPr sz="4700">
          <a:solidFill>
            <a:schemeClr val="tx1"/>
          </a:solidFill>
          <a:latin typeface="+mn-lt"/>
          <a:ea typeface="+mn-ea"/>
          <a:cs typeface="+mn-cs"/>
          <a:sym typeface="Arial"/>
        </a:defRPr>
      </a:lvl4pPr>
      <a:lvl5pPr algn="r">
        <a:defRPr sz="4700">
          <a:solidFill>
            <a:schemeClr val="tx1"/>
          </a:solidFill>
          <a:latin typeface="+mn-lt"/>
          <a:ea typeface="+mn-ea"/>
          <a:cs typeface="+mn-cs"/>
          <a:sym typeface="Arial"/>
        </a:defRPr>
      </a:lvl5pPr>
      <a:lvl6pPr algn="r">
        <a:defRPr sz="4700">
          <a:solidFill>
            <a:schemeClr val="tx1"/>
          </a:solidFill>
          <a:latin typeface="+mn-lt"/>
          <a:ea typeface="+mn-ea"/>
          <a:cs typeface="+mn-cs"/>
          <a:sym typeface="Arial"/>
        </a:defRPr>
      </a:lvl6pPr>
      <a:lvl7pPr algn="r">
        <a:defRPr sz="4700">
          <a:solidFill>
            <a:schemeClr val="tx1"/>
          </a:solidFill>
          <a:latin typeface="+mn-lt"/>
          <a:ea typeface="+mn-ea"/>
          <a:cs typeface="+mn-cs"/>
          <a:sym typeface="Arial"/>
        </a:defRPr>
      </a:lvl7pPr>
      <a:lvl8pPr algn="r">
        <a:defRPr sz="4700">
          <a:solidFill>
            <a:schemeClr val="tx1"/>
          </a:solidFill>
          <a:latin typeface="+mn-lt"/>
          <a:ea typeface="+mn-ea"/>
          <a:cs typeface="+mn-cs"/>
          <a:sym typeface="Arial"/>
        </a:defRPr>
      </a:lvl8pPr>
      <a:lvl9pPr algn="r">
        <a:defRPr sz="47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chart" Target="../charts/chart4.xml"/><Relationship Id="rId12" Type="http://schemas.openxmlformats.org/officeDocument/2006/relationships/chart" Target="../charts/chart5.xml"/><Relationship Id="rId13" Type="http://schemas.openxmlformats.org/officeDocument/2006/relationships/chart" Target="../charts/chart6.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e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chart" Target="../charts/chart1.xml"/><Relationship Id="rId9" Type="http://schemas.openxmlformats.org/officeDocument/2006/relationships/chart" Target="../charts/chart2.xml"/><Relationship Id="rId10"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35" name="Shape 35"/>
          <p:cNvSpPr/>
          <p:nvPr/>
        </p:nvSpPr>
        <p:spPr>
          <a:xfrm>
            <a:off x="-140294" y="-254562"/>
            <a:ext cx="32825805" cy="43709762"/>
          </a:xfrm>
          <a:prstGeom prst="rect">
            <a:avLst/>
          </a:prstGeom>
          <a:solidFill>
            <a:srgbClr val="26365B"/>
          </a:solidFill>
          <a:ln w="12700">
            <a:miter lim="400000"/>
          </a:ln>
          <a:effectLst>
            <a:outerShdw blurRad="38100" dist="23000" dir="5400000" rotWithShape="0">
              <a:srgbClr val="000000">
                <a:alpha val="35000"/>
              </a:srgbClr>
            </a:outerShdw>
          </a:effectLst>
        </p:spPr>
        <p:txBody>
          <a:bodyPr lIns="0" tIns="0" rIns="0" bIns="0" anchor="ctr"/>
          <a:lstStyle/>
          <a:p>
            <a:pPr lvl="0">
              <a:defRPr sz="3000">
                <a:solidFill>
                  <a:srgbClr val="FFEC2F"/>
                </a:solidFill>
                <a:latin typeface="Optima"/>
                <a:ea typeface="Optima"/>
                <a:cs typeface="Optima"/>
                <a:sym typeface="Optima"/>
              </a:defRPr>
            </a:pPr>
            <a:endParaRPr sz="3000" dirty="0"/>
          </a:p>
        </p:txBody>
      </p:sp>
      <p:sp>
        <p:nvSpPr>
          <p:cNvPr id="36" name="Shape 36"/>
          <p:cNvSpPr/>
          <p:nvPr/>
        </p:nvSpPr>
        <p:spPr>
          <a:xfrm>
            <a:off x="2512265" y="133144"/>
            <a:ext cx="27894246" cy="2554545"/>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lvl1pPr algn="ctr" defTabSz="449580">
              <a:defRPr sz="7300">
                <a:solidFill>
                  <a:srgbClr val="FFED4F"/>
                </a:solidFill>
                <a:effectLst>
                  <a:outerShdw blurRad="12700" dist="88900" dir="18900000" rotWithShape="0">
                    <a:srgbClr val="000000"/>
                  </a:outerShdw>
                </a:effectLst>
                <a:uFill>
                  <a:solidFill/>
                </a:uFill>
                <a:latin typeface="Times New Roman"/>
                <a:ea typeface="Times New Roman"/>
                <a:cs typeface="Times New Roman"/>
                <a:sym typeface="Times New Roman"/>
              </a:defRPr>
            </a:lvl1pPr>
          </a:lstStyle>
          <a:p>
            <a:pPr lvl="0">
              <a:defRPr sz="1800">
                <a:solidFill>
                  <a:srgbClr val="000000"/>
                </a:solidFill>
                <a:effectLst/>
                <a:uFillTx/>
              </a:defRPr>
            </a:pPr>
            <a:r>
              <a:rPr lang="es-CL" sz="80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“Prevalencia de Edema Macular Quístico en diferentes modos de herencia de Retinitis </a:t>
            </a:r>
            <a:r>
              <a:rPr lang="es-CL" sz="8000" b="1" dirty="0" err="1">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Pigmentosa</a:t>
            </a:r>
            <a:r>
              <a:rPr lang="es-CL" sz="8000" b="1" dirty="0">
                <a:solidFill>
                  <a:srgbClr val="FFC000"/>
                </a:solidFill>
                <a:effectLst/>
                <a:latin typeface="Calibri" panose="020F0502020204030204" pitchFamily="34" charset="0"/>
                <a:ea typeface="Calibri" panose="020F0502020204030204" pitchFamily="34" charset="0"/>
                <a:cs typeface="Times New Roman" panose="02020603050405020304" pitchFamily="18" charset="0"/>
              </a:rPr>
              <a:t>”.</a:t>
            </a:r>
            <a:endParaRPr sz="8000" dirty="0">
              <a:solidFill>
                <a:srgbClr val="FFC000"/>
              </a:solidFill>
            </a:endParaRPr>
          </a:p>
        </p:txBody>
      </p:sp>
      <p:sp>
        <p:nvSpPr>
          <p:cNvPr id="37" name="Shape 37"/>
          <p:cNvSpPr/>
          <p:nvPr/>
        </p:nvSpPr>
        <p:spPr>
          <a:xfrm>
            <a:off x="4321064" y="3038346"/>
            <a:ext cx="23689247" cy="2183162"/>
          </a:xfrm>
          <a:prstGeom prst="rect">
            <a:avLst/>
          </a:prstGeom>
          <a:ln w="12700">
            <a:miter lim="400000"/>
          </a:ln>
          <a:extLst>
            <a:ext uri="{C572A759-6A51-4108-AA02-DFA0A04FC94B}">
              <ma14:wrappingTextBoxFlag xmlns:ma14="http://schemas.microsoft.com/office/mac/drawingml/2011/main" val="1"/>
            </a:ext>
          </a:extLst>
        </p:spPr>
        <p:txBody>
          <a:bodyPr lIns="45720" tIns="45720" rIns="45720" bIns="45720">
            <a:spAutoFit/>
          </a:bodyPr>
          <a:lstStyle>
            <a:lvl1pPr algn="ctr" defTabSz="914400">
              <a:defRPr sz="4600">
                <a:solidFill>
                  <a:srgbClr val="FFFFFF"/>
                </a:solidFill>
                <a:latin typeface="Arial Bold"/>
                <a:ea typeface="Arial Bold"/>
                <a:cs typeface="Arial Bold"/>
                <a:sym typeface="Arial Bold"/>
              </a:defRPr>
            </a:lvl1pPr>
          </a:lstStyle>
          <a:p>
            <a:pPr>
              <a:lnSpc>
                <a:spcPct val="115000"/>
              </a:lnSpc>
              <a:spcAft>
                <a:spcPts val="1000"/>
              </a:spcAft>
            </a:pPr>
            <a:r>
              <a:rPr lang="es-CL" sz="4400" dirty="0">
                <a:ea typeface="Calibri" panose="020F0502020204030204" pitchFamily="34" charset="0"/>
                <a:cs typeface="Times New Roman" panose="02020603050405020304" pitchFamily="18" charset="0"/>
              </a:rPr>
              <a:t> </a:t>
            </a:r>
            <a:r>
              <a:rPr lang="es-CL" sz="4400" dirty="0"/>
              <a:t>D. Varas</a:t>
            </a:r>
            <a:r>
              <a:rPr lang="es-CL" sz="4400" baseline="30000" dirty="0"/>
              <a:t>1</a:t>
            </a:r>
            <a:r>
              <a:rPr lang="es-CL" sz="4400" dirty="0"/>
              <a:t>, R. </a:t>
            </a:r>
            <a:r>
              <a:rPr lang="es-CL" sz="4400"/>
              <a:t>Flores</a:t>
            </a:r>
            <a:r>
              <a:rPr lang="es-CL" sz="4400" baseline="30000"/>
              <a:t>1</a:t>
            </a:r>
            <a:r>
              <a:rPr lang="es-CL" sz="4400"/>
              <a:t>, E. </a:t>
            </a:r>
            <a:r>
              <a:rPr lang="es-CL" sz="4400" dirty="0"/>
              <a:t>Nauto</a:t>
            </a:r>
            <a:r>
              <a:rPr lang="es-CL" sz="4400" baseline="30000" dirty="0"/>
              <a:t>1</a:t>
            </a:r>
            <a:r>
              <a:rPr lang="es-CL" sz="4400" dirty="0"/>
              <a:t>, R. Anguita</a:t>
            </a:r>
            <a:r>
              <a:rPr lang="es-CL" sz="4400" baseline="30000" dirty="0"/>
              <a:t>1</a:t>
            </a:r>
            <a:r>
              <a:rPr lang="es-CL" sz="4400" dirty="0"/>
              <a:t>, A. Salinas</a:t>
            </a:r>
            <a:r>
              <a:rPr lang="es-CL" sz="4400" baseline="30000" dirty="0"/>
              <a:t>1</a:t>
            </a:r>
            <a:r>
              <a:rPr lang="es-CL" sz="4400" dirty="0"/>
              <a:t>, M. Pérez</a:t>
            </a:r>
            <a:r>
              <a:rPr lang="es-CL" sz="4400" baseline="30000" dirty="0"/>
              <a:t>1</a:t>
            </a:r>
            <a:r>
              <a:rPr lang="es-CL" sz="4400" dirty="0"/>
              <a:t>, R. Moya</a:t>
            </a:r>
            <a:r>
              <a:rPr lang="es-CL" sz="4400" baseline="30000" dirty="0"/>
              <a:t>1</a:t>
            </a:r>
            <a:r>
              <a:rPr lang="es-CL" sz="4400" dirty="0"/>
              <a:t>   </a:t>
            </a:r>
          </a:p>
          <a:p>
            <a:pPr>
              <a:lnSpc>
                <a:spcPct val="115000"/>
              </a:lnSpc>
              <a:spcAft>
                <a:spcPts val="1000"/>
              </a:spcAft>
            </a:pPr>
            <a:r>
              <a:rPr lang="es-CL" sz="4400" baseline="30000" dirty="0"/>
              <a:t>1</a:t>
            </a:r>
            <a:r>
              <a:rPr lang="es-CL" sz="4400" dirty="0">
                <a:latin typeface="Calibri" panose="020F0502020204030204" pitchFamily="34" charset="0"/>
                <a:ea typeface="Calibri" panose="020F0502020204030204" pitchFamily="34" charset="0"/>
                <a:cs typeface="Times New Roman" panose="02020603050405020304" pitchFamily="18" charset="0"/>
              </a:rPr>
              <a:t>Departamento de </a:t>
            </a:r>
            <a:r>
              <a:rPr lang="es-CL" sz="4400" dirty="0" err="1">
                <a:latin typeface="Calibri" panose="020F0502020204030204" pitchFamily="34" charset="0"/>
                <a:ea typeface="Calibri" panose="020F0502020204030204" pitchFamily="34" charset="0"/>
                <a:cs typeface="Times New Roman" panose="02020603050405020304" pitchFamily="18" charset="0"/>
              </a:rPr>
              <a:t>Oculogenética</a:t>
            </a:r>
            <a:r>
              <a:rPr lang="es-CL" sz="4400" dirty="0">
                <a:latin typeface="Calibri" panose="020F0502020204030204" pitchFamily="34" charset="0"/>
                <a:ea typeface="Calibri" panose="020F0502020204030204" pitchFamily="34" charset="0"/>
                <a:cs typeface="Times New Roman" panose="02020603050405020304" pitchFamily="18" charset="0"/>
              </a:rPr>
              <a:t> del Hospital del Salvador.</a:t>
            </a:r>
          </a:p>
          <a:p>
            <a:pPr lvl="0">
              <a:defRPr sz="1800">
                <a:solidFill>
                  <a:srgbClr val="000000"/>
                </a:solidFill>
              </a:defRPr>
            </a:pPr>
            <a:endParaRPr dirty="0"/>
          </a:p>
        </p:txBody>
      </p:sp>
      <p:pic>
        <p:nvPicPr>
          <p:cNvPr id="38" name="image1.png"/>
          <p:cNvPicPr/>
          <p:nvPr/>
        </p:nvPicPr>
        <p:blipFill>
          <a:blip r:embed="rId3" cstate="print">
            <a:extLst/>
          </a:blip>
          <a:stretch>
            <a:fillRect/>
          </a:stretch>
        </p:blipFill>
        <p:spPr>
          <a:xfrm>
            <a:off x="27758909" y="40388938"/>
            <a:ext cx="3138186" cy="2968522"/>
          </a:xfrm>
          <a:prstGeom prst="rect">
            <a:avLst/>
          </a:prstGeom>
          <a:ln w="12700">
            <a:miter lim="400000"/>
          </a:ln>
        </p:spPr>
      </p:pic>
      <p:sp>
        <p:nvSpPr>
          <p:cNvPr id="40" name="Shape 40"/>
          <p:cNvSpPr/>
          <p:nvPr/>
        </p:nvSpPr>
        <p:spPr>
          <a:xfrm>
            <a:off x="1157802" y="41762274"/>
            <a:ext cx="1092657" cy="369346"/>
          </a:xfrm>
          <a:prstGeom prst="rect">
            <a:avLst/>
          </a:prstGeom>
          <a:ln w="12700">
            <a:miter lim="400000"/>
          </a:ln>
          <a:extLst>
            <a:ext uri="{C572A759-6A51-4108-AA02-DFA0A04FC94B}">
              <ma14:wrappingTextBoxFlag xmlns:ma14="http://schemas.microsoft.com/office/mac/drawingml/2011/main" val="1"/>
            </a:ext>
          </a:extLst>
        </p:spPr>
        <p:txBody>
          <a:bodyPr wrap="none" lIns="45720" tIns="45720" rIns="45720" bIns="45720">
            <a:spAutoFit/>
          </a:bodyPr>
          <a:lstStyle>
            <a:lvl1pPr>
              <a:defRPr sz="4000">
                <a:solidFill>
                  <a:srgbClr val="FFFA40"/>
                </a:solidFill>
                <a:effectLst>
                  <a:outerShdw blurRad="12700" dist="63500" dir="18900000" rotWithShape="0">
                    <a:srgbClr val="000000"/>
                  </a:outerShdw>
                </a:effectLst>
                <a:latin typeface="Arial Bold"/>
                <a:ea typeface="Arial Bold"/>
                <a:cs typeface="Arial Bold"/>
                <a:sym typeface="Arial Bold"/>
              </a:defRPr>
            </a:lvl1pPr>
          </a:lstStyle>
          <a:p>
            <a:pPr lvl="0">
              <a:defRPr sz="1800">
                <a:solidFill>
                  <a:srgbClr val="000000"/>
                </a:solidFill>
                <a:effectLst/>
              </a:defRPr>
            </a:pPr>
            <a:r>
              <a:t>Discusión</a:t>
            </a:r>
          </a:p>
        </p:txBody>
      </p:sp>
      <p:sp>
        <p:nvSpPr>
          <p:cNvPr id="41" name="Shape 41"/>
          <p:cNvSpPr/>
          <p:nvPr/>
        </p:nvSpPr>
        <p:spPr>
          <a:xfrm>
            <a:off x="819452" y="23133438"/>
            <a:ext cx="4777699" cy="923371"/>
          </a:xfrm>
          <a:prstGeom prst="rect">
            <a:avLst/>
          </a:prstGeom>
          <a:ln w="12700">
            <a:miter lim="400000"/>
          </a:ln>
          <a:extLst>
            <a:ext uri="{C572A759-6A51-4108-AA02-DFA0A04FC94B}">
              <ma14:wrappingTextBoxFlag xmlns:ma14="http://schemas.microsoft.com/office/mac/drawingml/2011/main" val="1"/>
            </a:ext>
          </a:extLst>
        </p:spPr>
        <p:txBody>
          <a:bodyPr lIns="45720" tIns="45720" rIns="45720" bIns="45720">
            <a:spAutoFit/>
          </a:bodyPr>
          <a:lstStyle>
            <a:lvl1pPr>
              <a:defRPr sz="4000">
                <a:solidFill>
                  <a:srgbClr val="FFF433"/>
                </a:solidFill>
                <a:effectLst>
                  <a:outerShdw blurRad="12700" dist="63500" dir="18900000" rotWithShape="0">
                    <a:srgbClr val="000000"/>
                  </a:outerShdw>
                </a:effectLst>
                <a:latin typeface="Arial Bold"/>
                <a:ea typeface="Arial Bold"/>
                <a:cs typeface="Arial Bold"/>
                <a:sym typeface="Arial Bold"/>
              </a:defRPr>
            </a:lvl1pPr>
          </a:lstStyle>
          <a:p>
            <a:pPr lvl="0">
              <a:defRPr sz="1800">
                <a:solidFill>
                  <a:srgbClr val="000000"/>
                </a:solidFill>
                <a:effectLst/>
              </a:defRPr>
            </a:pPr>
            <a:r>
              <a:rPr sz="5400" dirty="0" err="1">
                <a:solidFill>
                  <a:srgbClr val="FFC000"/>
                </a:solidFill>
              </a:rPr>
              <a:t>Resultados</a:t>
            </a:r>
            <a:endParaRPr sz="5400" dirty="0">
              <a:solidFill>
                <a:srgbClr val="FFC000"/>
              </a:solidFill>
            </a:endParaRPr>
          </a:p>
        </p:txBody>
      </p:sp>
      <p:sp>
        <p:nvSpPr>
          <p:cNvPr id="42" name="Shape 42"/>
          <p:cNvSpPr/>
          <p:nvPr/>
        </p:nvSpPr>
        <p:spPr>
          <a:xfrm>
            <a:off x="844204" y="5074979"/>
            <a:ext cx="3862781" cy="923371"/>
          </a:xfrm>
          <a:prstGeom prst="rect">
            <a:avLst/>
          </a:prstGeom>
          <a:ln w="12700">
            <a:miter lim="400000"/>
          </a:ln>
          <a:extLst>
            <a:ext uri="{C572A759-6A51-4108-AA02-DFA0A04FC94B}">
              <ma14:wrappingTextBoxFlag xmlns:ma14="http://schemas.microsoft.com/office/mac/drawingml/2011/main" val="1"/>
            </a:ext>
          </a:extLst>
        </p:spPr>
        <p:txBody>
          <a:bodyPr wrap="none" lIns="45720" tIns="45720" rIns="45720" bIns="45720">
            <a:spAutoFit/>
          </a:bodyPr>
          <a:lstStyle>
            <a:lvl1pPr>
              <a:defRPr sz="4000">
                <a:solidFill>
                  <a:srgbClr val="F4E44C"/>
                </a:solidFill>
                <a:effectLst>
                  <a:outerShdw blurRad="12700" dist="63500" dir="18900000" rotWithShape="0">
                    <a:srgbClr val="000000"/>
                  </a:outerShdw>
                </a:effectLst>
                <a:latin typeface="Arial Bold"/>
                <a:ea typeface="Arial Bold"/>
                <a:cs typeface="Arial Bold"/>
                <a:sym typeface="Arial Bold"/>
              </a:defRPr>
            </a:lvl1pPr>
          </a:lstStyle>
          <a:p>
            <a:pPr lvl="0">
              <a:defRPr sz="1800">
                <a:solidFill>
                  <a:srgbClr val="000000"/>
                </a:solidFill>
                <a:effectLst/>
              </a:defRPr>
            </a:pPr>
            <a:r>
              <a:rPr sz="5400" dirty="0" err="1">
                <a:solidFill>
                  <a:srgbClr val="FFC000"/>
                </a:solidFill>
              </a:rPr>
              <a:t>Introducción</a:t>
            </a:r>
            <a:endParaRPr sz="5400" dirty="0">
              <a:solidFill>
                <a:srgbClr val="FFC000"/>
              </a:solidFill>
            </a:endParaRPr>
          </a:p>
        </p:txBody>
      </p:sp>
      <p:sp>
        <p:nvSpPr>
          <p:cNvPr id="43" name="Shape 43"/>
          <p:cNvSpPr/>
          <p:nvPr/>
        </p:nvSpPr>
        <p:spPr>
          <a:xfrm>
            <a:off x="660167" y="6073729"/>
            <a:ext cx="31532737" cy="5170646"/>
          </a:xfrm>
          <a:prstGeom prst="rect">
            <a:avLst/>
          </a:prstGeom>
          <a:ln w="12700">
            <a:miter lim="400000"/>
          </a:ln>
          <a:effectLst>
            <a:outerShdw blurRad="38100" dist="20000" dir="5400000" rotWithShape="0">
              <a:srgbClr val="000000">
                <a:alpha val="38000"/>
              </a:srgbClr>
            </a:outerShdw>
          </a:effectLst>
          <a:extLst>
            <a:ext uri="{C572A759-6A51-4108-AA02-DFA0A04FC94B}">
              <ma14:wrappingTextBoxFlag xmlns:ma14="http://schemas.microsoft.com/office/mac/drawingml/2011/main" val="1"/>
            </a:ext>
          </a:extLst>
        </p:spPr>
        <p:txBody>
          <a:bodyPr wrap="square" lIns="0" tIns="0" rIns="0" bIns="0">
            <a:spAutoFit/>
          </a:bodyPr>
          <a:lstStyle>
            <a:lvl1pPr algn="just" defTabSz="449580">
              <a:defRPr sz="3800">
                <a:solidFill>
                  <a:srgbClr val="FFFFFF"/>
                </a:solidFill>
                <a:uFill>
                  <a:solidFill/>
                </a:uFill>
                <a:latin typeface="Arial"/>
                <a:ea typeface="Arial"/>
                <a:cs typeface="Arial"/>
                <a:sym typeface="Arial"/>
              </a:defRPr>
            </a:lvl1pPr>
          </a:lstStyle>
          <a:p>
            <a:pPr>
              <a:defRPr sz="1800">
                <a:solidFill>
                  <a:srgbClr val="000000"/>
                </a:solidFill>
                <a:uFillTx/>
              </a:defRPr>
            </a:pPr>
            <a:r>
              <a:rPr lang="es-CL"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La Retinitis </a:t>
            </a:r>
            <a:r>
              <a:rPr lang="es-CL" sz="4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Pigmentosa</a:t>
            </a:r>
            <a:r>
              <a:rPr lang="es-CL"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(RP) es la distrofia retinal hereditaria más frecuente, con una prevalencia de 1 en 3-5 mil (1). Se caracteriza por una progresiva alteración de los bastones y en forma secundaria los conos. Se puede  heredar en forma autosómica dominante (ADRP), autosómica recesiva (ARRP), recesiva ligada al cromosoma X (XLRP), </a:t>
            </a:r>
            <a:r>
              <a:rPr lang="es-CL" sz="4800" dirty="0" err="1">
                <a:solidFill>
                  <a:schemeClr val="bg1"/>
                </a:solidFill>
                <a:latin typeface="Calibri" panose="020F0502020204030204" pitchFamily="34" charset="0"/>
                <a:ea typeface="Calibri" panose="020F0502020204030204" pitchFamily="34" charset="0"/>
                <a:cs typeface="Times New Roman" panose="02020603050405020304" pitchFamily="18" charset="0"/>
              </a:rPr>
              <a:t>digénica</a:t>
            </a:r>
            <a:r>
              <a:rPr lang="es-CL"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mitocondrial,  casos esporádicos y formas sindrómicas. El edema macular quístico (EMQ) es una de las principales complicaciones y causa de disminución de agudeza visual en pacientes con RP. Según reporte de la literatura esta presente ente un 10-50% de los pacientes con RP y es más prevalente en los pacientes con ADRP (2). No hay reportes actualizados  de la prevalencia de esta complicación en Chile. </a:t>
            </a:r>
            <a:r>
              <a:rPr lang="es-CL" sz="4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Nuestro propósito es determinar la prevalencia del EMQ en los diferentes modos de herencia de RP</a:t>
            </a:r>
            <a:r>
              <a:rPr lang="es-CL"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 s</a:t>
            </a:r>
            <a:endParaRPr sz="4800" dirty="0">
              <a:solidFill>
                <a:schemeClr val="bg1"/>
              </a:solidFill>
            </a:endParaRPr>
          </a:p>
        </p:txBody>
      </p:sp>
      <p:sp>
        <p:nvSpPr>
          <p:cNvPr id="44" name="Shape 44"/>
          <p:cNvSpPr/>
          <p:nvPr/>
        </p:nvSpPr>
        <p:spPr>
          <a:xfrm>
            <a:off x="876940" y="11564298"/>
            <a:ext cx="2747037" cy="923371"/>
          </a:xfrm>
          <a:prstGeom prst="rect">
            <a:avLst/>
          </a:prstGeom>
          <a:ln w="12700">
            <a:miter lim="400000"/>
          </a:ln>
          <a:extLst>
            <a:ext uri="{C572A759-6A51-4108-AA02-DFA0A04FC94B}">
              <ma14:wrappingTextBoxFlag xmlns:ma14="http://schemas.microsoft.com/office/mac/drawingml/2011/main" val="1"/>
            </a:ext>
          </a:extLst>
        </p:spPr>
        <p:txBody>
          <a:bodyPr wrap="none" lIns="45720" tIns="45720" rIns="45720" bIns="45720">
            <a:spAutoFit/>
          </a:bodyPr>
          <a:lstStyle>
            <a:lvl1pPr>
              <a:defRPr sz="4000">
                <a:solidFill>
                  <a:srgbClr val="FFF241"/>
                </a:solidFill>
                <a:effectLst>
                  <a:outerShdw blurRad="12700" dist="63500" dir="18900000" rotWithShape="0">
                    <a:srgbClr val="000000"/>
                  </a:outerShdw>
                </a:effectLst>
                <a:latin typeface="Arial Bold"/>
                <a:ea typeface="Arial Bold"/>
                <a:cs typeface="Arial Bold"/>
                <a:sym typeface="Arial Bold"/>
              </a:defRPr>
            </a:lvl1pPr>
          </a:lstStyle>
          <a:p>
            <a:pPr lvl="0">
              <a:defRPr sz="1800">
                <a:solidFill>
                  <a:srgbClr val="000000"/>
                </a:solidFill>
                <a:effectLst/>
              </a:defRPr>
            </a:pPr>
            <a:r>
              <a:rPr sz="5400" dirty="0" err="1">
                <a:solidFill>
                  <a:srgbClr val="FFC000"/>
                </a:solidFill>
              </a:rPr>
              <a:t>Métodos</a:t>
            </a:r>
            <a:endParaRPr sz="5400" dirty="0">
              <a:solidFill>
                <a:srgbClr val="FFC000"/>
              </a:solidFill>
            </a:endParaRPr>
          </a:p>
        </p:txBody>
      </p:sp>
      <p:sp>
        <p:nvSpPr>
          <p:cNvPr id="47" name="Shape 47"/>
          <p:cNvSpPr/>
          <p:nvPr/>
        </p:nvSpPr>
        <p:spPr>
          <a:xfrm>
            <a:off x="1435547" y="35994351"/>
            <a:ext cx="19268623" cy="584775"/>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p>
            <a:pPr algn="just" defTabSz="457200">
              <a:defRPr sz="1800"/>
            </a:pPr>
            <a:endParaRPr sz="3200" dirty="0">
              <a:solidFill>
                <a:srgbClr val="FFFFFF"/>
              </a:solidFill>
              <a:uFill>
                <a:solidFill>
                  <a:srgbClr val="2F4A8B"/>
                </a:solidFill>
              </a:uFill>
              <a:latin typeface="Optima"/>
              <a:ea typeface="Optima"/>
              <a:cs typeface="Optima"/>
              <a:sym typeface="Optima"/>
            </a:endParaRPr>
          </a:p>
        </p:txBody>
      </p:sp>
      <p:sp>
        <p:nvSpPr>
          <p:cNvPr id="50" name="Shape 50"/>
          <p:cNvSpPr/>
          <p:nvPr/>
        </p:nvSpPr>
        <p:spPr>
          <a:xfrm>
            <a:off x="236584" y="38255094"/>
            <a:ext cx="31926120" cy="1723549"/>
          </a:xfrm>
          <a:prstGeom prst="rect">
            <a:avLst/>
          </a:prstGeom>
          <a:ln w="12700">
            <a:miter lim="400000"/>
          </a:ln>
          <a:extLst>
            <a:ext uri="{C572A759-6A51-4108-AA02-DFA0A04FC94B}">
              <ma14:wrappingTextBoxFlag xmlns:ma14="http://schemas.microsoft.com/office/mac/drawingml/2011/main" val="1"/>
            </a:ext>
          </a:extLst>
        </p:spPr>
        <p:txBody>
          <a:bodyPr wrap="square" lIns="0" tIns="0" rIns="0" bIns="0">
            <a:spAutoFit/>
          </a:bodyPr>
          <a:lstStyle>
            <a:lvl1pPr>
              <a:defRPr sz="4000">
                <a:solidFill>
                  <a:srgbClr val="FFF433"/>
                </a:solidFill>
                <a:effectLst>
                  <a:outerShdw blurRad="12700" dist="63500" dir="18900000" rotWithShape="0">
                    <a:srgbClr val="000000"/>
                  </a:outerShdw>
                </a:effectLst>
                <a:latin typeface="Arial Bold"/>
                <a:ea typeface="Arial Bold"/>
                <a:cs typeface="Arial Bold"/>
                <a:sym typeface="Arial Bold"/>
              </a:defRPr>
            </a:lvl1pPr>
          </a:lstStyle>
          <a:p>
            <a:pPr lvl="0">
              <a:defRPr sz="1800">
                <a:solidFill>
                  <a:srgbClr val="000000"/>
                </a:solidFill>
                <a:effectLst/>
              </a:defRPr>
            </a:pPr>
            <a:r>
              <a:rPr sz="4800" dirty="0" err="1">
                <a:solidFill>
                  <a:srgbClr val="FFC000"/>
                </a:solidFill>
              </a:rPr>
              <a:t>Referencia</a:t>
            </a:r>
            <a:r>
              <a:rPr lang="es-CL" sz="4800" dirty="0">
                <a:solidFill>
                  <a:srgbClr val="FFC000"/>
                </a:solidFill>
              </a:rPr>
              <a:t>s</a:t>
            </a:r>
          </a:p>
          <a:p>
            <a:pPr marL="457200" indent="-457200">
              <a:buFont typeface="+mj-lt"/>
              <a:buAutoNum type="arabicPeriod"/>
              <a:defRPr sz="1800">
                <a:solidFill>
                  <a:srgbClr val="000000"/>
                </a:solidFill>
                <a:effectLst/>
              </a:defRPr>
            </a:pPr>
            <a:r>
              <a:rPr lang="nl-NL" sz="3200" dirty="0">
                <a:solidFill>
                  <a:schemeClr val="bg1"/>
                </a:solidFill>
                <a:latin typeface="Calibri" panose="020F0502020204030204" pitchFamily="34" charset="0"/>
                <a:cs typeface="Calibri" panose="020F0502020204030204" pitchFamily="34" charset="0"/>
              </a:rPr>
              <a:t>Bunker CH, Berson EL, Bromley WC, Hayes RP, Roderick TH. Prevalence of retinitis pigmentosa in Maine. </a:t>
            </a:r>
            <a:r>
              <a:rPr lang="nl-NL" sz="3200">
                <a:solidFill>
                  <a:schemeClr val="bg1"/>
                </a:solidFill>
                <a:latin typeface="Calibri" panose="020F0502020204030204" pitchFamily="34" charset="0"/>
                <a:cs typeface="Calibri" panose="020F0502020204030204" pitchFamily="34" charset="0"/>
              </a:rPr>
              <a:t>Am J Ophthalmol 1984;97(3):357–65.</a:t>
            </a:r>
            <a:endParaRPr lang="nl-NL" sz="3200" dirty="0">
              <a:solidFill>
                <a:schemeClr val="bg1"/>
              </a:solidFill>
              <a:latin typeface="Calibri" panose="020F0502020204030204" pitchFamily="34" charset="0"/>
              <a:cs typeface="Calibri" panose="020F0502020204030204" pitchFamily="34" charset="0"/>
            </a:endParaRPr>
          </a:p>
          <a:p>
            <a:pPr marL="457200" indent="-457200">
              <a:buFont typeface="+mj-lt"/>
              <a:buAutoNum type="arabicPeriod"/>
              <a:defRPr sz="1800">
                <a:solidFill>
                  <a:srgbClr val="000000"/>
                </a:solidFill>
                <a:effectLst/>
              </a:defRPr>
            </a:pPr>
            <a:r>
              <a:rPr lang="nl-NL" sz="3200" dirty="0">
                <a:solidFill>
                  <a:schemeClr val="bg1"/>
                </a:solidFill>
                <a:latin typeface="Calibri" panose="020F0502020204030204" pitchFamily="34" charset="0"/>
                <a:cs typeface="Calibri" panose="020F0502020204030204" pitchFamily="34" charset="0"/>
              </a:rPr>
              <a:t>Strong S, et al. </a:t>
            </a:r>
            <a:r>
              <a:rPr lang="en-US" sz="3200" dirty="0">
                <a:solidFill>
                  <a:schemeClr val="bg1"/>
                </a:solidFill>
                <a:latin typeface="Calibri" panose="020F0502020204030204" pitchFamily="34" charset="0"/>
                <a:cs typeface="Calibri" panose="020F0502020204030204" pitchFamily="34" charset="0"/>
              </a:rPr>
              <a:t>Retinitis pigmentosa-associated cystoid macular </a:t>
            </a:r>
            <a:r>
              <a:rPr lang="en-US" sz="3200" dirty="0" err="1">
                <a:solidFill>
                  <a:schemeClr val="bg1"/>
                </a:solidFill>
                <a:latin typeface="Calibri" panose="020F0502020204030204" pitchFamily="34" charset="0"/>
                <a:cs typeface="Calibri" panose="020F0502020204030204" pitchFamily="34" charset="0"/>
              </a:rPr>
              <a:t>oedema</a:t>
            </a:r>
            <a:r>
              <a:rPr lang="en-US" sz="3200" dirty="0">
                <a:solidFill>
                  <a:schemeClr val="bg1"/>
                </a:solidFill>
                <a:latin typeface="Calibri" panose="020F0502020204030204" pitchFamily="34" charset="0"/>
                <a:cs typeface="Calibri" panose="020F0502020204030204" pitchFamily="34" charset="0"/>
              </a:rPr>
              <a:t>: pathogenesis and avenues of intervention. Br J </a:t>
            </a:r>
            <a:r>
              <a:rPr lang="en-US" sz="3200" dirty="0" err="1">
                <a:solidFill>
                  <a:schemeClr val="bg1"/>
                </a:solidFill>
                <a:latin typeface="Calibri" panose="020F0502020204030204" pitchFamily="34" charset="0"/>
                <a:cs typeface="Calibri" panose="020F0502020204030204" pitchFamily="34" charset="0"/>
              </a:rPr>
              <a:t>Ophthalmol</a:t>
            </a:r>
            <a:r>
              <a:rPr lang="en-US" sz="3200" dirty="0">
                <a:solidFill>
                  <a:schemeClr val="bg1"/>
                </a:solidFill>
                <a:latin typeface="Calibri" panose="020F0502020204030204" pitchFamily="34" charset="0"/>
                <a:cs typeface="Calibri" panose="020F0502020204030204" pitchFamily="34" charset="0"/>
              </a:rPr>
              <a:t> 2017;101:31–37</a:t>
            </a:r>
            <a:endParaRPr sz="3200" dirty="0">
              <a:solidFill>
                <a:schemeClr val="bg1"/>
              </a:solidFill>
              <a:latin typeface="Calibri" panose="020F0502020204030204" pitchFamily="34" charset="0"/>
              <a:cs typeface="Calibri" panose="020F0502020204030204" pitchFamily="34" charset="0"/>
            </a:endParaRPr>
          </a:p>
        </p:txBody>
      </p:sp>
      <p:pic>
        <p:nvPicPr>
          <p:cNvPr id="53" name="image1.jpeg" descr="logo"/>
          <p:cNvPicPr/>
          <p:nvPr/>
        </p:nvPicPr>
        <p:blipFill>
          <a:blip r:embed="rId4" cstate="print">
            <a:extLst/>
          </a:blip>
          <a:stretch>
            <a:fillRect/>
          </a:stretch>
        </p:blipFill>
        <p:spPr>
          <a:xfrm>
            <a:off x="1502193" y="40689120"/>
            <a:ext cx="3578101" cy="2257613"/>
          </a:xfrm>
          <a:prstGeom prst="rect">
            <a:avLst/>
          </a:prstGeom>
          <a:ln w="12700">
            <a:miter lim="400000"/>
          </a:ln>
        </p:spPr>
      </p:pic>
      <p:sp>
        <p:nvSpPr>
          <p:cNvPr id="54" name="Shape 54"/>
          <p:cNvSpPr/>
          <p:nvPr/>
        </p:nvSpPr>
        <p:spPr>
          <a:xfrm flipV="1">
            <a:off x="-55906" y="4911242"/>
            <a:ext cx="32825804" cy="1"/>
          </a:xfrm>
          <a:prstGeom prst="line">
            <a:avLst/>
          </a:prstGeom>
          <a:ln w="63500">
            <a:solidFill>
              <a:srgbClr val="FFFFFF"/>
            </a:solidFill>
            <a:miter lim="400000"/>
          </a:ln>
          <a:effectLst>
            <a:outerShdw blurRad="38100" dist="23000" dir="5400000" rotWithShape="0">
              <a:srgbClr val="000000">
                <a:alpha val="35000"/>
              </a:srgbClr>
            </a:outerShdw>
          </a:effectLst>
        </p:spPr>
        <p:txBody>
          <a:bodyPr lIns="0" tIns="0" rIns="0" bIns="0"/>
          <a:lstStyle/>
          <a:p>
            <a:pPr defTabSz="457200">
              <a:defRPr sz="1200"/>
            </a:pPr>
            <a:endParaRPr sz="1200" dirty="0"/>
          </a:p>
        </p:txBody>
      </p:sp>
      <p:sp>
        <p:nvSpPr>
          <p:cNvPr id="55" name="Shape 55"/>
          <p:cNvSpPr/>
          <p:nvPr/>
        </p:nvSpPr>
        <p:spPr>
          <a:xfrm>
            <a:off x="13504081" y="40989147"/>
            <a:ext cx="6418739" cy="11111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p>
            <a:pPr algn="ctr" defTabSz="914400">
              <a:lnSpc>
                <a:spcPct val="80000"/>
              </a:lnSpc>
              <a:spcBef>
                <a:spcPts val="300"/>
              </a:spcBef>
              <a:defRPr sz="1800"/>
            </a:pPr>
            <a:r>
              <a:rPr sz="2800">
                <a:solidFill>
                  <a:srgbClr val="FFFFFF"/>
                </a:solidFill>
                <a:latin typeface="Arial Bold"/>
                <a:ea typeface="Arial Bold"/>
                <a:cs typeface="Arial Bold"/>
                <a:sym typeface="Arial Bold"/>
              </a:rPr>
              <a:t>Unidad de Oftalmología</a:t>
            </a:r>
          </a:p>
          <a:p>
            <a:pPr algn="ctr" defTabSz="914400">
              <a:lnSpc>
                <a:spcPct val="80000"/>
              </a:lnSpc>
              <a:spcBef>
                <a:spcPts val="300"/>
              </a:spcBef>
              <a:defRPr sz="1800"/>
            </a:pPr>
            <a:r>
              <a:rPr sz="2800">
                <a:solidFill>
                  <a:srgbClr val="FFFFFF"/>
                </a:solidFill>
                <a:latin typeface="Arial Bold"/>
                <a:ea typeface="Arial Bold"/>
                <a:cs typeface="Arial Bold"/>
                <a:sym typeface="Arial Bold"/>
              </a:rPr>
              <a:t>Hospital del Salvador, SSMO</a:t>
            </a:r>
          </a:p>
          <a:p>
            <a:pPr algn="ctr" defTabSz="914400">
              <a:lnSpc>
                <a:spcPct val="80000"/>
              </a:lnSpc>
              <a:spcBef>
                <a:spcPts val="300"/>
              </a:spcBef>
              <a:defRPr sz="1800"/>
            </a:pPr>
            <a:r>
              <a:rPr sz="2800">
                <a:solidFill>
                  <a:srgbClr val="FFFFFF"/>
                </a:solidFill>
                <a:latin typeface="Arial Bold"/>
                <a:ea typeface="Arial Bold"/>
                <a:cs typeface="Arial Bold"/>
                <a:sym typeface="Arial Bold"/>
              </a:rPr>
              <a:t>Dpto. Oftalmología Universidad de Chile</a:t>
            </a:r>
          </a:p>
        </p:txBody>
      </p:sp>
      <p:sp>
        <p:nvSpPr>
          <p:cNvPr id="56" name="Shape 56"/>
          <p:cNvSpPr/>
          <p:nvPr/>
        </p:nvSpPr>
        <p:spPr>
          <a:xfrm>
            <a:off x="-10762637" y="40059268"/>
            <a:ext cx="43532535" cy="72401"/>
          </a:xfrm>
          <a:prstGeom prst="line">
            <a:avLst/>
          </a:prstGeom>
          <a:ln w="63500">
            <a:solidFill>
              <a:srgbClr val="FFFFFF"/>
            </a:solidFill>
            <a:miter lim="400000"/>
          </a:ln>
          <a:effectLst>
            <a:outerShdw blurRad="38100" dist="23000" dir="5400000" rotWithShape="0">
              <a:srgbClr val="000000">
                <a:alpha val="35000"/>
              </a:srgbClr>
            </a:outerShdw>
          </a:effectLst>
        </p:spPr>
        <p:txBody>
          <a:bodyPr lIns="0" tIns="0" rIns="0" bIns="0"/>
          <a:lstStyle/>
          <a:p>
            <a:pPr defTabSz="457200">
              <a:defRPr sz="1200"/>
            </a:pPr>
            <a:endParaRPr sz="1200" dirty="0"/>
          </a:p>
        </p:txBody>
      </p:sp>
      <p:sp>
        <p:nvSpPr>
          <p:cNvPr id="24" name="Shape 41"/>
          <p:cNvSpPr/>
          <p:nvPr/>
        </p:nvSpPr>
        <p:spPr>
          <a:xfrm>
            <a:off x="23753052" y="27806030"/>
            <a:ext cx="4777699" cy="923371"/>
          </a:xfrm>
          <a:prstGeom prst="rect">
            <a:avLst/>
          </a:prstGeom>
          <a:ln w="12700">
            <a:miter lim="400000"/>
          </a:ln>
          <a:extLst>
            <a:ext uri="{C572A759-6A51-4108-AA02-DFA0A04FC94B}">
              <ma14:wrappingTextBoxFlag xmlns:ma14="http://schemas.microsoft.com/office/mac/drawingml/2011/main" val="1"/>
            </a:ext>
          </a:extLst>
        </p:spPr>
        <p:txBody>
          <a:bodyPr lIns="45720" tIns="45720" rIns="45720" bIns="45720">
            <a:spAutoFit/>
          </a:bodyPr>
          <a:lstStyle>
            <a:lvl1pPr>
              <a:defRPr sz="4000">
                <a:solidFill>
                  <a:srgbClr val="FFF433"/>
                </a:solidFill>
                <a:effectLst>
                  <a:outerShdw blurRad="12700" dist="63500" dir="18900000" rotWithShape="0">
                    <a:srgbClr val="000000"/>
                  </a:outerShdw>
                </a:effectLst>
                <a:latin typeface="Arial Bold"/>
                <a:ea typeface="Arial Bold"/>
                <a:cs typeface="Arial Bold"/>
                <a:sym typeface="Arial Bold"/>
              </a:defRPr>
            </a:lvl1pPr>
          </a:lstStyle>
          <a:p>
            <a:pPr lvl="0">
              <a:defRPr sz="1800">
                <a:solidFill>
                  <a:srgbClr val="000000"/>
                </a:solidFill>
                <a:effectLst/>
              </a:defRPr>
            </a:pPr>
            <a:r>
              <a:rPr lang="es-CL" sz="5400" dirty="0">
                <a:solidFill>
                  <a:srgbClr val="FFC000"/>
                </a:solidFill>
              </a:rPr>
              <a:t>Conclusiones</a:t>
            </a:r>
            <a:endParaRPr sz="5400" dirty="0">
              <a:solidFill>
                <a:srgbClr val="FFC000"/>
              </a:solidFill>
            </a:endParaRPr>
          </a:p>
        </p:txBody>
      </p:sp>
      <p:sp>
        <p:nvSpPr>
          <p:cNvPr id="25" name="Shape 45"/>
          <p:cNvSpPr/>
          <p:nvPr/>
        </p:nvSpPr>
        <p:spPr>
          <a:xfrm>
            <a:off x="23117490" y="28714824"/>
            <a:ext cx="8950856" cy="9602629"/>
          </a:xfrm>
          <a:prstGeom prst="rect">
            <a:avLst/>
          </a:prstGeom>
          <a:ln w="12700">
            <a:miter lim="400000"/>
          </a:ln>
          <a:effectLst>
            <a:outerShdw blurRad="38100" dist="20000" dir="5400000" rotWithShape="0">
              <a:srgbClr val="000000">
                <a:alpha val="38000"/>
              </a:srgbClr>
            </a:outerShdw>
          </a:effectLst>
          <a:extLst>
            <a:ext uri="{C572A759-6A51-4108-AA02-DFA0A04FC94B}">
              <ma14:wrappingTextBoxFlag xmlns:ma14="http://schemas.microsoft.com/office/mac/drawingml/2011/main" val="1"/>
            </a:ext>
          </a:extLst>
        </p:spPr>
        <p:txBody>
          <a:bodyPr wrap="square" lIns="0" tIns="0" rIns="0" bIns="0">
            <a:spAutoFit/>
          </a:bodyPr>
          <a:lstStyle>
            <a:lvl1pPr algn="just" defTabSz="449580">
              <a:defRPr sz="3800">
                <a:solidFill>
                  <a:srgbClr val="FFFFFF"/>
                </a:solidFill>
                <a:uFill>
                  <a:solidFill/>
                </a:uFill>
                <a:latin typeface="Optima"/>
                <a:ea typeface="Optima"/>
                <a:cs typeface="Optima"/>
                <a:sym typeface="Optima"/>
              </a:defRPr>
            </a:lvl1pPr>
          </a:lstStyle>
          <a:p>
            <a:pPr marL="685800" indent="-685800">
              <a:buFont typeface="Wingdings" panose="05000000000000000000" pitchFamily="2" charset="2"/>
              <a:buChar char="ü"/>
            </a:pPr>
            <a:r>
              <a:rPr lang="es-CL" sz="4800" dirty="0"/>
              <a:t>El EMQ es una complicación frecuente en pacientes con RP (12%), siendo mas prevalente en ADRP, seguido por ARRP y menos frecuente en XLRP. Resultados que son </a:t>
            </a:r>
            <a:r>
              <a:rPr lang="es-CL" sz="4800" b="1" dirty="0"/>
              <a:t>similares a los reportado en la literatura internacional</a:t>
            </a:r>
            <a:r>
              <a:rPr lang="es-CL" sz="4800" dirty="0"/>
              <a:t> (1).</a:t>
            </a:r>
          </a:p>
          <a:p>
            <a:pPr marL="685800" indent="-685800">
              <a:buFont typeface="Wingdings" panose="05000000000000000000" pitchFamily="2" charset="2"/>
              <a:buChar char="ü"/>
            </a:pPr>
            <a:r>
              <a:rPr lang="es-CL" sz="4800" dirty="0"/>
              <a:t>Destaca la ausencia de EMQ en las formas sindrómicas de RP. </a:t>
            </a:r>
          </a:p>
          <a:p>
            <a:pPr marL="685800" indent="-685800">
              <a:buFont typeface="Wingdings" panose="05000000000000000000" pitchFamily="2" charset="2"/>
              <a:buChar char="ü"/>
            </a:pPr>
            <a:r>
              <a:rPr lang="es-CL" sz="4800" dirty="0"/>
              <a:t>En la mayoría de los pacientes el manejo inicial de elección son los IAC tópicos.  </a:t>
            </a:r>
            <a:endParaRPr dirty="0"/>
          </a:p>
        </p:txBody>
      </p:sp>
      <p:sp>
        <p:nvSpPr>
          <p:cNvPr id="26" name="7 CuadroTexto">
            <a:extLst>
              <a:ext uri="{FF2B5EF4-FFF2-40B4-BE49-F238E27FC236}">
                <a16:creationId xmlns:a16="http://schemas.microsoft.com/office/drawing/2014/main" xmlns="" id="{2D7E5F22-21E5-427D-AB83-55FBED43CA5F}"/>
              </a:ext>
            </a:extLst>
          </p:cNvPr>
          <p:cNvSpPr txBox="1"/>
          <p:nvPr/>
        </p:nvSpPr>
        <p:spPr>
          <a:xfrm>
            <a:off x="-909878" y="12919271"/>
            <a:ext cx="7888183" cy="1446546"/>
          </a:xfrm>
          <a:prstGeom prst="rect">
            <a:avLst/>
          </a:prstGeom>
          <a:noFill/>
          <a:ln w="12700" cap="flat">
            <a:noFill/>
            <a:miter lim="400000"/>
          </a:ln>
          <a:effectLst/>
        </p:spPr>
        <p:txBody>
          <a:bodyPr spcFirstLastPara="1" wrap="square" lIns="45718" tIns="45718" rIns="45718" bIns="45718" spcCol="38100">
            <a:spAutoFit/>
          </a:bodyPr>
          <a:lstStyle/>
          <a:p>
            <a:pPr marL="0" marR="0" lvl="0" indent="0" algn="ctr" defTabSz="457200" rtl="0" eaLnBrk="1" fontAlgn="auto" latinLnBrk="1" hangingPunct="0">
              <a:lnSpc>
                <a:spcPct val="100000"/>
              </a:lnSpc>
              <a:spcBef>
                <a:spcPts val="0"/>
              </a:spcBef>
              <a:spcAft>
                <a:spcPts val="0"/>
              </a:spcAft>
              <a:buClrTx/>
              <a:buSzTx/>
              <a:buFontTx/>
              <a:buNone/>
              <a:tabLst/>
              <a:defRPr/>
            </a:pPr>
            <a:r>
              <a:rPr lang="es-CL" sz="4400" b="1" dirty="0">
                <a:solidFill>
                  <a:srgbClr val="FFFFFF"/>
                </a:solidFill>
                <a:latin typeface="Calibri" panose="020F0502020204030204" pitchFamily="34" charset="0"/>
                <a:ea typeface="+mj-ea"/>
                <a:cs typeface="Calibri" panose="020F0502020204030204" pitchFamily="34" charset="0"/>
              </a:rPr>
              <a:t>Estudio Descriptivo </a:t>
            </a:r>
          </a:p>
          <a:p>
            <a:pPr marL="0" marR="0" lvl="0" indent="0" algn="ctr" defTabSz="457200" rtl="0" eaLnBrk="1" fontAlgn="auto" latinLnBrk="1" hangingPunct="0">
              <a:lnSpc>
                <a:spcPct val="100000"/>
              </a:lnSpc>
              <a:spcBef>
                <a:spcPts val="0"/>
              </a:spcBef>
              <a:spcAft>
                <a:spcPts val="0"/>
              </a:spcAft>
              <a:buClrTx/>
              <a:buSzTx/>
              <a:buFontTx/>
              <a:buNone/>
              <a:tabLst/>
              <a:defRPr/>
            </a:pPr>
            <a:r>
              <a:rPr lang="es-CL" sz="4400" b="1" dirty="0">
                <a:solidFill>
                  <a:srgbClr val="FFFFFF"/>
                </a:solidFill>
                <a:latin typeface="Calibri" panose="020F0502020204030204" pitchFamily="34" charset="0"/>
                <a:ea typeface="+mj-ea"/>
                <a:cs typeface="Calibri" panose="020F0502020204030204" pitchFamily="34" charset="0"/>
              </a:rPr>
              <a:t>Retrospectivo </a:t>
            </a:r>
            <a:r>
              <a:rPr kumimoji="0" lang="es-CL" sz="4400" b="1" i="0" u="none" strike="noStrike" kern="0" cap="none" spc="0" normalizeH="0" baseline="0" noProof="0" dirty="0">
                <a:ln>
                  <a:noFill/>
                </a:ln>
                <a:solidFill>
                  <a:srgbClr val="FFFFFF"/>
                </a:solidFill>
                <a:effectLst/>
                <a:uLnTx/>
                <a:uFillTx/>
                <a:latin typeface="Calibri" panose="020F0502020204030204" pitchFamily="34" charset="0"/>
                <a:ea typeface="+mj-ea"/>
                <a:cs typeface="Calibri" panose="020F0502020204030204" pitchFamily="34" charset="0"/>
              </a:rPr>
              <a:t>   </a:t>
            </a:r>
          </a:p>
        </p:txBody>
      </p:sp>
      <p:pic>
        <p:nvPicPr>
          <p:cNvPr id="30" name="Imagen 29">
            <a:extLst>
              <a:ext uri="{FF2B5EF4-FFF2-40B4-BE49-F238E27FC236}">
                <a16:creationId xmlns:a16="http://schemas.microsoft.com/office/drawing/2014/main" xmlns="" id="{6689693D-A429-4B28-9B97-BA64FD9D6D68}"/>
              </a:ext>
            </a:extLst>
          </p:cNvPr>
          <p:cNvPicPr>
            <a:picLocks noChangeAspect="1"/>
          </p:cNvPicPr>
          <p:nvPr/>
        </p:nvPicPr>
        <p:blipFill>
          <a:blip r:embed="rId5"/>
          <a:stretch>
            <a:fillRect/>
          </a:stretch>
        </p:blipFill>
        <p:spPr>
          <a:xfrm>
            <a:off x="925201" y="14542303"/>
            <a:ext cx="3854070" cy="2499370"/>
          </a:xfrm>
          <a:prstGeom prst="rect">
            <a:avLst/>
          </a:prstGeom>
        </p:spPr>
      </p:pic>
      <p:sp>
        <p:nvSpPr>
          <p:cNvPr id="31" name="7 CuadroTexto">
            <a:extLst>
              <a:ext uri="{FF2B5EF4-FFF2-40B4-BE49-F238E27FC236}">
                <a16:creationId xmlns:a16="http://schemas.microsoft.com/office/drawing/2014/main" xmlns="" id="{0B6F43AB-456B-4547-BF95-0DD46D480B77}"/>
              </a:ext>
            </a:extLst>
          </p:cNvPr>
          <p:cNvSpPr txBox="1"/>
          <p:nvPr/>
        </p:nvSpPr>
        <p:spPr>
          <a:xfrm>
            <a:off x="2030842" y="15294563"/>
            <a:ext cx="1593135" cy="1015659"/>
          </a:xfrm>
          <a:prstGeom prst="rect">
            <a:avLst/>
          </a:prstGeom>
          <a:noFill/>
          <a:ln w="12700" cap="flat">
            <a:noFill/>
            <a:miter lim="400000"/>
          </a:ln>
          <a:effectLst/>
        </p:spPr>
        <p:txBody>
          <a:bodyPr spcFirstLastPara="1" wrap="square" lIns="45718" tIns="45718" rIns="45718" bIns="45718" spcCol="38100">
            <a:spAutoFit/>
          </a:bodyPr>
          <a:lstStyle/>
          <a:p>
            <a:pPr marL="0" marR="0" lvl="0" indent="0" algn="ctr" defTabSz="457200" rtl="0" eaLnBrk="1" fontAlgn="auto" latinLnBrk="1" hangingPunct="0">
              <a:lnSpc>
                <a:spcPct val="100000"/>
              </a:lnSpc>
              <a:spcBef>
                <a:spcPts val="0"/>
              </a:spcBef>
              <a:spcAft>
                <a:spcPts val="0"/>
              </a:spcAft>
              <a:buClrTx/>
              <a:buSzTx/>
              <a:buFontTx/>
              <a:buNone/>
              <a:tabLst/>
              <a:defRPr/>
            </a:pPr>
            <a:r>
              <a:rPr lang="es-CL" sz="6000" b="1" dirty="0">
                <a:solidFill>
                  <a:schemeClr val="tx1"/>
                </a:solidFill>
                <a:ea typeface="+mj-ea"/>
              </a:rPr>
              <a:t>221</a:t>
            </a:r>
            <a:r>
              <a:rPr kumimoji="0" lang="es-CL" sz="6000" b="1" i="0" u="none" strike="noStrike" kern="0" cap="none" spc="0" normalizeH="0" baseline="0" noProof="0" dirty="0">
                <a:ln>
                  <a:noFill/>
                </a:ln>
                <a:solidFill>
                  <a:schemeClr val="tx1"/>
                </a:solidFill>
                <a:effectLst/>
                <a:uLnTx/>
                <a:uFillTx/>
                <a:ea typeface="+mj-ea"/>
              </a:rPr>
              <a:t>  </a:t>
            </a:r>
          </a:p>
        </p:txBody>
      </p:sp>
      <p:sp>
        <p:nvSpPr>
          <p:cNvPr id="32" name="7 CuadroTexto">
            <a:extLst>
              <a:ext uri="{FF2B5EF4-FFF2-40B4-BE49-F238E27FC236}">
                <a16:creationId xmlns:a16="http://schemas.microsoft.com/office/drawing/2014/main" xmlns="" id="{83C2E68B-0D97-4CF4-BCA0-7DDDC1DB35E9}"/>
              </a:ext>
            </a:extLst>
          </p:cNvPr>
          <p:cNvSpPr txBox="1"/>
          <p:nvPr/>
        </p:nvSpPr>
        <p:spPr>
          <a:xfrm>
            <a:off x="444087" y="17309302"/>
            <a:ext cx="5894295" cy="707882"/>
          </a:xfrm>
          <a:prstGeom prst="rect">
            <a:avLst/>
          </a:prstGeom>
          <a:noFill/>
          <a:ln w="12700" cap="flat">
            <a:noFill/>
            <a:miter lim="400000"/>
          </a:ln>
          <a:effectLst/>
        </p:spPr>
        <p:txBody>
          <a:bodyPr spcFirstLastPara="1" wrap="square" lIns="45718" tIns="45718" rIns="45718" bIns="45718" spcCol="38100">
            <a:spAutoFit/>
          </a:bodyPr>
          <a:lstStyle/>
          <a:p>
            <a:pPr marL="0" marR="0" lvl="0" indent="0" algn="ctr" defTabSz="457200" rtl="0" eaLnBrk="1" fontAlgn="auto" latinLnBrk="1" hangingPunct="0">
              <a:lnSpc>
                <a:spcPct val="100000"/>
              </a:lnSpc>
              <a:spcBef>
                <a:spcPts val="0"/>
              </a:spcBef>
              <a:spcAft>
                <a:spcPts val="0"/>
              </a:spcAft>
              <a:buClrTx/>
              <a:buSzTx/>
              <a:buFontTx/>
              <a:buNone/>
              <a:tabLst/>
              <a:defRPr/>
            </a:pPr>
            <a:r>
              <a:rPr kumimoji="0" lang="es-CL" sz="4000" i="0" u="none" strike="noStrike" kern="0" cap="none" spc="0" normalizeH="0" baseline="0" noProof="0" dirty="0">
                <a:ln>
                  <a:noFill/>
                </a:ln>
                <a:solidFill>
                  <a:srgbClr val="FFFFFF"/>
                </a:solidFill>
                <a:effectLst/>
                <a:uLnTx/>
                <a:uFillTx/>
                <a:latin typeface="Calibri" panose="020F0502020204030204" pitchFamily="34" charset="0"/>
                <a:ea typeface="+mj-ea"/>
                <a:cs typeface="Calibri" panose="020F0502020204030204" pitchFamily="34" charset="0"/>
              </a:rPr>
              <a:t>Dic-2015 hasta </a:t>
            </a:r>
            <a:r>
              <a:rPr lang="es-CL" sz="4000" dirty="0">
                <a:solidFill>
                  <a:srgbClr val="FFFFFF"/>
                </a:solidFill>
                <a:latin typeface="Calibri" panose="020F0502020204030204" pitchFamily="34" charset="0"/>
                <a:ea typeface="+mj-ea"/>
                <a:cs typeface="Calibri" panose="020F0502020204030204" pitchFamily="34" charset="0"/>
              </a:rPr>
              <a:t>Junio</a:t>
            </a:r>
            <a:r>
              <a:rPr kumimoji="0" lang="es-CL" sz="4000" i="0" u="none" strike="noStrike" kern="0" cap="none" spc="0" normalizeH="0" baseline="0" noProof="0" dirty="0">
                <a:ln>
                  <a:noFill/>
                </a:ln>
                <a:solidFill>
                  <a:srgbClr val="FFFFFF"/>
                </a:solidFill>
                <a:effectLst/>
                <a:uLnTx/>
                <a:uFillTx/>
                <a:latin typeface="Calibri" panose="020F0502020204030204" pitchFamily="34" charset="0"/>
                <a:ea typeface="+mj-ea"/>
                <a:cs typeface="Calibri" panose="020F0502020204030204" pitchFamily="34" charset="0"/>
              </a:rPr>
              <a:t>-2018   </a:t>
            </a:r>
          </a:p>
        </p:txBody>
      </p:sp>
      <p:pic>
        <p:nvPicPr>
          <p:cNvPr id="33" name="Imagen 32">
            <a:extLst>
              <a:ext uri="{FF2B5EF4-FFF2-40B4-BE49-F238E27FC236}">
                <a16:creationId xmlns:a16="http://schemas.microsoft.com/office/drawing/2014/main" xmlns="" id="{635192EC-CFB2-4B72-92FF-BA91DF5264EF}"/>
              </a:ext>
            </a:extLst>
          </p:cNvPr>
          <p:cNvPicPr>
            <a:picLocks noChangeAspect="1"/>
          </p:cNvPicPr>
          <p:nvPr/>
        </p:nvPicPr>
        <p:blipFill>
          <a:blip r:embed="rId6"/>
          <a:stretch>
            <a:fillRect/>
          </a:stretch>
        </p:blipFill>
        <p:spPr>
          <a:xfrm>
            <a:off x="844204" y="18360474"/>
            <a:ext cx="4474617" cy="2978922"/>
          </a:xfrm>
          <a:prstGeom prst="rect">
            <a:avLst/>
          </a:prstGeom>
        </p:spPr>
      </p:pic>
      <p:pic>
        <p:nvPicPr>
          <p:cNvPr id="34" name="Imagen 33">
            <a:extLst>
              <a:ext uri="{FF2B5EF4-FFF2-40B4-BE49-F238E27FC236}">
                <a16:creationId xmlns:a16="http://schemas.microsoft.com/office/drawing/2014/main" xmlns="" id="{6532F3E9-0525-409A-A71A-7DFB1F544F01}"/>
              </a:ext>
            </a:extLst>
          </p:cNvPr>
          <p:cNvPicPr>
            <a:picLocks noChangeAspect="1"/>
          </p:cNvPicPr>
          <p:nvPr/>
        </p:nvPicPr>
        <p:blipFill>
          <a:blip r:embed="rId7"/>
          <a:stretch>
            <a:fillRect/>
          </a:stretch>
        </p:blipFill>
        <p:spPr>
          <a:xfrm>
            <a:off x="1026702" y="20335729"/>
            <a:ext cx="1883499" cy="1883499"/>
          </a:xfrm>
          <a:prstGeom prst="rect">
            <a:avLst/>
          </a:prstGeom>
        </p:spPr>
      </p:pic>
      <p:sp>
        <p:nvSpPr>
          <p:cNvPr id="39" name="Flecha: curvada hacia arriba 38">
            <a:extLst>
              <a:ext uri="{FF2B5EF4-FFF2-40B4-BE49-F238E27FC236}">
                <a16:creationId xmlns:a16="http://schemas.microsoft.com/office/drawing/2014/main" xmlns="" id="{4109769E-9091-43A9-BACD-999A40FFBA62}"/>
              </a:ext>
            </a:extLst>
          </p:cNvPr>
          <p:cNvSpPr/>
          <p:nvPr/>
        </p:nvSpPr>
        <p:spPr>
          <a:xfrm rot="17361729">
            <a:off x="2648948" y="20669896"/>
            <a:ext cx="1541729" cy="814568"/>
          </a:xfrm>
          <a:prstGeom prst="curvedUpArrow">
            <a:avLst/>
          </a:prstGeom>
          <a:solidFill>
            <a:srgbClr val="FFFFFF"/>
          </a:solidFill>
          <a:ln w="25400" cap="flat">
            <a:solidFill>
              <a:srgbClr val="6EA0B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319587" rtl="0" fontAlgn="auto" latinLnBrk="1" hangingPunct="0">
              <a:lnSpc>
                <a:spcPct val="100000"/>
              </a:lnSpc>
              <a:spcBef>
                <a:spcPts val="0"/>
              </a:spcBef>
              <a:spcAft>
                <a:spcPts val="0"/>
              </a:spcAft>
              <a:buClrTx/>
              <a:buSzTx/>
              <a:buFontTx/>
              <a:buNone/>
              <a:tabLst/>
            </a:pPr>
            <a:endParaRPr kumimoji="0" lang="es-CL" sz="8500" b="0" i="0" u="none" strike="noStrike" cap="none" spc="0" normalizeH="0" baseline="0">
              <a:ln>
                <a:noFill/>
              </a:ln>
              <a:solidFill>
                <a:srgbClr val="000000"/>
              </a:solidFill>
              <a:effectLst/>
              <a:uFillTx/>
              <a:latin typeface="+mn-lt"/>
              <a:ea typeface="+mn-ea"/>
              <a:cs typeface="+mn-cs"/>
              <a:sym typeface="Helvetica"/>
            </a:endParaRPr>
          </a:p>
        </p:txBody>
      </p:sp>
      <p:sp>
        <p:nvSpPr>
          <p:cNvPr id="48" name="Shape 46">
            <a:extLst>
              <a:ext uri="{FF2B5EF4-FFF2-40B4-BE49-F238E27FC236}">
                <a16:creationId xmlns:a16="http://schemas.microsoft.com/office/drawing/2014/main" xmlns="" id="{59EC820F-98CA-4864-B114-E6FDFA814D69}"/>
              </a:ext>
            </a:extLst>
          </p:cNvPr>
          <p:cNvSpPr/>
          <p:nvPr/>
        </p:nvSpPr>
        <p:spPr>
          <a:xfrm>
            <a:off x="6324400" y="12015052"/>
            <a:ext cx="7333987" cy="11368690"/>
          </a:xfrm>
          <a:prstGeom prst="rect">
            <a:avLst/>
          </a:prstGeom>
          <a:ln w="12700">
            <a:miter lim="400000"/>
          </a:ln>
          <a:effectLst>
            <a:outerShdw blurRad="38100" dist="20000" dir="5400000" rotWithShape="0">
              <a:srgbClr val="000000">
                <a:alpha val="38000"/>
              </a:srgbClr>
            </a:outerShdw>
          </a:effectLst>
          <a:extLst>
            <a:ext uri="{C572A759-6A51-4108-AA02-DFA0A04FC94B}">
              <ma14:wrappingTextBoxFlag xmlns:ma14="http://schemas.microsoft.com/office/mac/drawingml/2011/main" val="1"/>
            </a:ext>
          </a:extLst>
        </p:spPr>
        <p:txBody>
          <a:bodyPr wrap="square" lIns="0" tIns="0" rIns="0" bIns="0">
            <a:spAutoFit/>
          </a:bodyPr>
          <a:lstStyle>
            <a:lvl1pPr algn="just" defTabSz="449580">
              <a:defRPr sz="3800">
                <a:solidFill>
                  <a:srgbClr val="FFFFFF"/>
                </a:solidFill>
                <a:uFill>
                  <a:solidFill/>
                </a:uFill>
                <a:latin typeface="Optima"/>
                <a:ea typeface="Optima"/>
                <a:cs typeface="Optima"/>
                <a:sym typeface="Optima"/>
              </a:defRPr>
            </a:lvl1pPr>
          </a:lstStyle>
          <a:p>
            <a:pPr>
              <a:lnSpc>
                <a:spcPct val="115000"/>
              </a:lnSpc>
              <a:spcAft>
                <a:spcPts val="1000"/>
              </a:spcAft>
            </a:pPr>
            <a:r>
              <a:rPr lang="es-CL" sz="4400" dirty="0"/>
              <a:t>Se registraron las siguientes variables:</a:t>
            </a:r>
          </a:p>
          <a:p>
            <a:pPr marL="571500" indent="-571500">
              <a:lnSpc>
                <a:spcPct val="115000"/>
              </a:lnSpc>
              <a:spcAft>
                <a:spcPts val="1000"/>
              </a:spcAft>
              <a:buFont typeface="Arial" panose="020B0604020202020204" pitchFamily="34" charset="0"/>
              <a:buChar char="•"/>
            </a:pPr>
            <a:r>
              <a:rPr lang="es-CL" sz="4400" dirty="0"/>
              <a:t>Agudeza visual mejor corregida (AVMC) inicial </a:t>
            </a:r>
          </a:p>
          <a:p>
            <a:pPr marL="571500" indent="-571500">
              <a:lnSpc>
                <a:spcPct val="115000"/>
              </a:lnSpc>
              <a:spcAft>
                <a:spcPts val="1000"/>
              </a:spcAft>
              <a:buFont typeface="Arial" panose="020B0604020202020204" pitchFamily="34" charset="0"/>
              <a:buChar char="•"/>
            </a:pPr>
            <a:r>
              <a:rPr lang="es-CL" sz="4400" dirty="0"/>
              <a:t>Patrón de herencia. </a:t>
            </a:r>
          </a:p>
          <a:p>
            <a:pPr marL="571500" indent="-571500">
              <a:lnSpc>
                <a:spcPct val="115000"/>
              </a:lnSpc>
              <a:spcAft>
                <a:spcPts val="1000"/>
              </a:spcAft>
              <a:buFont typeface="Arial" panose="020B0604020202020204" pitchFamily="34" charset="0"/>
              <a:buChar char="•"/>
            </a:pPr>
            <a:r>
              <a:rPr lang="es-CL" sz="4400" dirty="0"/>
              <a:t>Presencia de EMQ por tomografía de coherencia óptica (OCT-SD) Cirrus Zeiss.</a:t>
            </a:r>
          </a:p>
          <a:p>
            <a:pPr marL="571500" indent="-571500">
              <a:lnSpc>
                <a:spcPct val="115000"/>
              </a:lnSpc>
              <a:spcAft>
                <a:spcPts val="1000"/>
              </a:spcAft>
              <a:buFont typeface="Arial" panose="020B0604020202020204" pitchFamily="34" charset="0"/>
              <a:buChar char="•"/>
            </a:pPr>
            <a:r>
              <a:rPr lang="es-CL" sz="4400" dirty="0"/>
              <a:t>Tratamiento inicial con inhibidores de la anhidrasa carbónica (IAC), tópicos (dorzolamida 2%) o sistémicos (Acetazolamida 250 </a:t>
            </a:r>
            <a:r>
              <a:rPr lang="es-CL" sz="4400" dirty="0" err="1"/>
              <a:t>mgr</a:t>
            </a:r>
            <a:r>
              <a:rPr lang="es-CL" sz="4400" dirty="0"/>
              <a:t>.)</a:t>
            </a:r>
            <a:endParaRPr lang="es-CL" sz="3600" dirty="0"/>
          </a:p>
        </p:txBody>
      </p:sp>
      <p:graphicFrame>
        <p:nvGraphicFramePr>
          <p:cNvPr id="29" name="Gráfico 28">
            <a:extLst>
              <a:ext uri="{FF2B5EF4-FFF2-40B4-BE49-F238E27FC236}">
                <a16:creationId xmlns:a16="http://schemas.microsoft.com/office/drawing/2014/main" xmlns="" id="{B96A5BE5-14EB-4BB3-B80C-18D127285857}"/>
              </a:ext>
            </a:extLst>
          </p:cNvPr>
          <p:cNvGraphicFramePr>
            <a:graphicFrameLocks/>
          </p:cNvGraphicFramePr>
          <p:nvPr>
            <p:extLst>
              <p:ext uri="{D42A27DB-BD31-4B8C-83A1-F6EECF244321}">
                <p14:modId xmlns:p14="http://schemas.microsoft.com/office/powerpoint/2010/main" val="911854217"/>
              </p:ext>
            </p:extLst>
          </p:nvPr>
        </p:nvGraphicFramePr>
        <p:xfrm>
          <a:off x="14325949" y="11738829"/>
          <a:ext cx="10333755" cy="682449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46" name="Gráfico 45">
            <a:extLst>
              <a:ext uri="{FF2B5EF4-FFF2-40B4-BE49-F238E27FC236}">
                <a16:creationId xmlns:a16="http://schemas.microsoft.com/office/drawing/2014/main" xmlns="" id="{5DB24131-F9F0-4F5E-B619-3CFF3FD0649D}"/>
              </a:ext>
            </a:extLst>
          </p:cNvPr>
          <p:cNvGraphicFramePr>
            <a:graphicFrameLocks/>
          </p:cNvGraphicFramePr>
          <p:nvPr>
            <p:extLst>
              <p:ext uri="{D42A27DB-BD31-4B8C-83A1-F6EECF244321}">
                <p14:modId xmlns:p14="http://schemas.microsoft.com/office/powerpoint/2010/main" val="2550895785"/>
              </p:ext>
            </p:extLst>
          </p:nvPr>
        </p:nvGraphicFramePr>
        <p:xfrm>
          <a:off x="14191254" y="21267902"/>
          <a:ext cx="9223486" cy="5094173"/>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51" name="Gráfico 50">
            <a:extLst>
              <a:ext uri="{FF2B5EF4-FFF2-40B4-BE49-F238E27FC236}">
                <a16:creationId xmlns:a16="http://schemas.microsoft.com/office/drawing/2014/main" xmlns="" id="{F2454378-6729-42B1-8E85-14CDECF0610B}"/>
              </a:ext>
            </a:extLst>
          </p:cNvPr>
          <p:cNvGraphicFramePr>
            <a:graphicFrameLocks/>
          </p:cNvGraphicFramePr>
          <p:nvPr>
            <p:extLst>
              <p:ext uri="{D42A27DB-BD31-4B8C-83A1-F6EECF244321}">
                <p14:modId xmlns:p14="http://schemas.microsoft.com/office/powerpoint/2010/main" val="2627032705"/>
              </p:ext>
            </p:extLst>
          </p:nvPr>
        </p:nvGraphicFramePr>
        <p:xfrm>
          <a:off x="21892101" y="19211586"/>
          <a:ext cx="11874209" cy="6659806"/>
        </p:xfrm>
        <a:graphic>
          <a:graphicData uri="http://schemas.openxmlformats.org/drawingml/2006/chart">
            <c:chart xmlns:c="http://schemas.openxmlformats.org/drawingml/2006/chart" xmlns:r="http://schemas.openxmlformats.org/officeDocument/2006/relationships" r:id="rId10"/>
          </a:graphicData>
        </a:graphic>
      </p:graphicFrame>
      <p:sp>
        <p:nvSpPr>
          <p:cNvPr id="52" name="Shape 45">
            <a:extLst>
              <a:ext uri="{FF2B5EF4-FFF2-40B4-BE49-F238E27FC236}">
                <a16:creationId xmlns:a16="http://schemas.microsoft.com/office/drawing/2014/main" xmlns="" id="{89811891-8FB9-42A7-9A70-69758F045F90}"/>
              </a:ext>
            </a:extLst>
          </p:cNvPr>
          <p:cNvSpPr/>
          <p:nvPr/>
        </p:nvSpPr>
        <p:spPr>
          <a:xfrm>
            <a:off x="423305" y="24217396"/>
            <a:ext cx="13198816" cy="5170646"/>
          </a:xfrm>
          <a:prstGeom prst="rect">
            <a:avLst/>
          </a:prstGeom>
          <a:ln w="12700">
            <a:miter lim="400000"/>
          </a:ln>
          <a:effectLst>
            <a:outerShdw blurRad="38100" dist="20000" dir="5400000" rotWithShape="0">
              <a:srgbClr val="000000">
                <a:alpha val="38000"/>
              </a:srgbClr>
            </a:outerShdw>
          </a:effectLst>
          <a:extLst>
            <a:ext uri="{C572A759-6A51-4108-AA02-DFA0A04FC94B}">
              <ma14:wrappingTextBoxFlag xmlns:ma14="http://schemas.microsoft.com/office/mac/drawingml/2011/main" val="1"/>
            </a:ext>
          </a:extLst>
        </p:spPr>
        <p:txBody>
          <a:bodyPr wrap="square" lIns="0" tIns="0" rIns="0" bIns="0">
            <a:spAutoFit/>
          </a:bodyPr>
          <a:lstStyle>
            <a:lvl1pPr algn="just" defTabSz="449580">
              <a:defRPr sz="3800">
                <a:solidFill>
                  <a:srgbClr val="FFFFFF"/>
                </a:solidFill>
                <a:uFill>
                  <a:solidFill/>
                </a:uFill>
                <a:latin typeface="Optima"/>
                <a:ea typeface="Optima"/>
                <a:cs typeface="Optima"/>
                <a:sym typeface="Optima"/>
              </a:defRPr>
            </a:lvl1pPr>
          </a:lstStyle>
          <a:p>
            <a:pPr>
              <a:defRPr sz="1800">
                <a:solidFill>
                  <a:srgbClr val="000000"/>
                </a:solidFill>
                <a:uFillTx/>
              </a:defRPr>
            </a:pPr>
            <a:r>
              <a:rPr lang="es-CL" sz="4800" dirty="0">
                <a:solidFill>
                  <a:schemeClr val="bg1"/>
                </a:solidFill>
                <a:ea typeface="Calibri" panose="020F0502020204030204" pitchFamily="34" charset="0"/>
                <a:cs typeface="Times New Roman" panose="02020603050405020304" pitchFamily="18" charset="0"/>
              </a:rPr>
              <a:t>  </a:t>
            </a:r>
            <a:r>
              <a:rPr lang="es-CL" sz="4800" dirty="0">
                <a:solidFill>
                  <a:schemeClr val="bg1"/>
                </a:solidFill>
                <a:latin typeface="Calibri" panose="020F0502020204030204" pitchFamily="34" charset="0"/>
                <a:ea typeface="Calibri" panose="020F0502020204030204" pitchFamily="34" charset="0"/>
                <a:cs typeface="Times New Roman" panose="02020603050405020304" pitchFamily="18" charset="0"/>
              </a:rPr>
              <a:t>Se analizaron 442 ojos de 221 pacientes. La distribución porcentual de los pacientes según modos de herencia se muestra en la Fig. 1, la AVMC promedio en la Tabla 1. La prevalencia del EMQ  en los pacientes con RP (Fig.2) y según  modos de herencia (Fig. 3). El tratamiento inicial con IAC (Fig. 4) y según herencia (Fig. 5)</a:t>
            </a:r>
            <a:endParaRPr dirty="0"/>
          </a:p>
        </p:txBody>
      </p:sp>
      <p:graphicFrame>
        <p:nvGraphicFramePr>
          <p:cNvPr id="57" name="Tabla 56">
            <a:extLst>
              <a:ext uri="{FF2B5EF4-FFF2-40B4-BE49-F238E27FC236}">
                <a16:creationId xmlns:a16="http://schemas.microsoft.com/office/drawing/2014/main" xmlns="" id="{38DA7BEB-87B0-44E4-A114-DE4DF06B10DC}"/>
              </a:ext>
            </a:extLst>
          </p:cNvPr>
          <p:cNvGraphicFramePr>
            <a:graphicFrameLocks noGrp="1"/>
          </p:cNvGraphicFramePr>
          <p:nvPr>
            <p:extLst>
              <p:ext uri="{D42A27DB-BD31-4B8C-83A1-F6EECF244321}">
                <p14:modId xmlns:p14="http://schemas.microsoft.com/office/powerpoint/2010/main" val="221192029"/>
              </p:ext>
            </p:extLst>
          </p:nvPr>
        </p:nvGraphicFramePr>
        <p:xfrm>
          <a:off x="24282548" y="13469458"/>
          <a:ext cx="7690057" cy="3114766"/>
        </p:xfrm>
        <a:graphic>
          <a:graphicData uri="http://schemas.openxmlformats.org/drawingml/2006/table">
            <a:tbl>
              <a:tblPr firstRow="1" bandRow="1">
                <a:effectLst/>
                <a:tableStyleId>{3C2FFA5D-87B4-456A-9821-1D502468CF0F}</a:tableStyleId>
              </a:tblPr>
              <a:tblGrid>
                <a:gridCol w="2862556">
                  <a:extLst>
                    <a:ext uri="{9D8B030D-6E8A-4147-A177-3AD203B41FA5}">
                      <a16:colId xmlns:a16="http://schemas.microsoft.com/office/drawing/2014/main" xmlns="" val="169444625"/>
                    </a:ext>
                  </a:extLst>
                </a:gridCol>
                <a:gridCol w="2264149">
                  <a:extLst>
                    <a:ext uri="{9D8B030D-6E8A-4147-A177-3AD203B41FA5}">
                      <a16:colId xmlns:a16="http://schemas.microsoft.com/office/drawing/2014/main" xmlns="" val="4134730878"/>
                    </a:ext>
                  </a:extLst>
                </a:gridCol>
                <a:gridCol w="2563352">
                  <a:extLst>
                    <a:ext uri="{9D8B030D-6E8A-4147-A177-3AD203B41FA5}">
                      <a16:colId xmlns:a16="http://schemas.microsoft.com/office/drawing/2014/main" xmlns="" val="313453015"/>
                    </a:ext>
                  </a:extLst>
                </a:gridCol>
              </a:tblGrid>
              <a:tr h="606707">
                <a:tc>
                  <a:txBody>
                    <a:bodyPr/>
                    <a:lstStyle/>
                    <a:p>
                      <a:pPr algn="ctr"/>
                      <a:endParaRPr lang="es-CL" sz="2000" dirty="0">
                        <a:latin typeface="Calibri" panose="020F0502020204030204" pitchFamily="34" charset="0"/>
                        <a:cs typeface="Calibri" panose="020F0502020204030204" pitchFamily="34" charset="0"/>
                      </a:endParaRPr>
                    </a:p>
                  </a:txBody>
                  <a:tcPr>
                    <a:lnL w="9525" cap="flat" cmpd="sng" algn="ctr">
                      <a:noFill/>
                      <a:prstDash val="solid"/>
                    </a:lnL>
                    <a:lnR>
                      <a:noFill/>
                    </a:lnR>
                    <a:lnT w="9525" cap="flat" cmpd="sng" algn="ctr">
                      <a:noFill/>
                      <a:prstDash val="solid"/>
                    </a:lnT>
                    <a:lnB w="25400" cap="flat" cmpd="sng" algn="ctr">
                      <a:noFill/>
                      <a:prstDash val="solid"/>
                    </a:lnB>
                    <a:lnTlToBr w="12700" cmpd="sng">
                      <a:noFill/>
                      <a:prstDash val="solid"/>
                    </a:lnTlToBr>
                    <a:lnBlToTr w="12700" cmpd="sng">
                      <a:noFill/>
                      <a:prstDash val="solid"/>
                    </a:lnBlToTr>
                    <a:cell3D prstMaterial="dkEdge">
                      <a:bevel w="25400" h="25400" prst="angle"/>
                      <a:lightRig rig="flood" dir="t"/>
                    </a:cell3D>
                    <a:noFill/>
                  </a:tcPr>
                </a:tc>
                <a:tc>
                  <a:txBody>
                    <a:bodyPr/>
                    <a:lstStyle/>
                    <a:p>
                      <a:pPr algn="ctr"/>
                      <a:r>
                        <a:rPr lang="es-CL" sz="2000" dirty="0">
                          <a:latin typeface="Calibri" panose="020F0502020204030204" pitchFamily="34" charset="0"/>
                          <a:cs typeface="Calibri" panose="020F0502020204030204" pitchFamily="34" charset="0"/>
                        </a:rPr>
                        <a:t>AVMC (decimal)</a:t>
                      </a:r>
                    </a:p>
                  </a:txBody>
                  <a:tcPr>
                    <a:lnL>
                      <a:noFill/>
                    </a:lnL>
                  </a:tcPr>
                </a:tc>
                <a:tc>
                  <a:txBody>
                    <a:bodyPr/>
                    <a:lstStyle/>
                    <a:p>
                      <a:pPr algn="ctr"/>
                      <a:r>
                        <a:rPr lang="es-CL" sz="2000" dirty="0">
                          <a:latin typeface="Calibri" panose="020F0502020204030204" pitchFamily="34" charset="0"/>
                          <a:cs typeface="Calibri" panose="020F0502020204030204" pitchFamily="34" charset="0"/>
                        </a:rPr>
                        <a:t>AVMC (</a:t>
                      </a:r>
                      <a:r>
                        <a:rPr lang="es-CL" sz="2000" dirty="0" err="1">
                          <a:latin typeface="Calibri" panose="020F0502020204030204" pitchFamily="34" charset="0"/>
                          <a:cs typeface="Calibri" panose="020F0502020204030204" pitchFamily="34" charset="0"/>
                        </a:rPr>
                        <a:t>LogMAR</a:t>
                      </a:r>
                      <a:r>
                        <a:rPr lang="es-CL"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xmlns="" val="2691754225"/>
                  </a:ext>
                </a:extLst>
              </a:tr>
              <a:tr h="489330">
                <a:tc>
                  <a:txBody>
                    <a:bodyPr/>
                    <a:lstStyle/>
                    <a:p>
                      <a:pPr algn="ctr"/>
                      <a:r>
                        <a:rPr lang="es-CL" sz="2000" dirty="0">
                          <a:latin typeface="Calibri" panose="020F0502020204030204" pitchFamily="34" charset="0"/>
                          <a:cs typeface="Calibri" panose="020F0502020204030204" pitchFamily="34" charset="0"/>
                        </a:rPr>
                        <a:t>ADRP</a:t>
                      </a:r>
                    </a:p>
                  </a:txBody>
                  <a:tcPr>
                    <a:lnT w="25400" cap="flat" cmpd="sng" algn="ctr">
                      <a:noFill/>
                      <a:prstDash val="solid"/>
                    </a:lnT>
                  </a:tcPr>
                </a:tc>
                <a:tc>
                  <a:txBody>
                    <a:bodyPr/>
                    <a:lstStyle/>
                    <a:p>
                      <a:pPr algn="ctr"/>
                      <a:r>
                        <a:rPr lang="es-CL" sz="2000" dirty="0">
                          <a:latin typeface="Calibri" panose="020F0502020204030204" pitchFamily="34" charset="0"/>
                          <a:cs typeface="Calibri" panose="020F0502020204030204" pitchFamily="34" charset="0"/>
                        </a:rPr>
                        <a:t>0,11</a:t>
                      </a:r>
                    </a:p>
                  </a:txBody>
                  <a:tcPr/>
                </a:tc>
                <a:tc>
                  <a:txBody>
                    <a:bodyPr/>
                    <a:lstStyle/>
                    <a:p>
                      <a:pPr algn="ctr"/>
                      <a:r>
                        <a:rPr lang="es-CL" sz="2000" dirty="0">
                          <a:latin typeface="Calibri" panose="020F0502020204030204" pitchFamily="34" charset="0"/>
                          <a:cs typeface="Calibri" panose="020F0502020204030204" pitchFamily="34" charset="0"/>
                        </a:rPr>
                        <a:t>0,95</a:t>
                      </a:r>
                    </a:p>
                  </a:txBody>
                  <a:tcPr/>
                </a:tc>
                <a:extLst>
                  <a:ext uri="{0D108BD9-81ED-4DB2-BD59-A6C34878D82A}">
                    <a16:rowId xmlns:a16="http://schemas.microsoft.com/office/drawing/2014/main" xmlns="" val="570531678"/>
                  </a:ext>
                </a:extLst>
              </a:tr>
              <a:tr h="550739">
                <a:tc>
                  <a:txBody>
                    <a:bodyPr/>
                    <a:lstStyle/>
                    <a:p>
                      <a:pPr algn="ctr"/>
                      <a:r>
                        <a:rPr lang="es-CL" sz="2000" dirty="0">
                          <a:latin typeface="Calibri" panose="020F0502020204030204" pitchFamily="34" charset="0"/>
                          <a:cs typeface="Calibri" panose="020F0502020204030204" pitchFamily="34" charset="0"/>
                        </a:rPr>
                        <a:t>ARRP </a:t>
                      </a:r>
                    </a:p>
                  </a:txBody>
                  <a:tcPr/>
                </a:tc>
                <a:tc>
                  <a:txBody>
                    <a:bodyPr/>
                    <a:lstStyle/>
                    <a:p>
                      <a:pPr algn="ctr"/>
                      <a:r>
                        <a:rPr lang="es-CL" sz="2000" dirty="0">
                          <a:latin typeface="Calibri" panose="020F0502020204030204" pitchFamily="34" charset="0"/>
                          <a:cs typeface="Calibri" panose="020F0502020204030204" pitchFamily="34" charset="0"/>
                        </a:rPr>
                        <a:t>0,1</a:t>
                      </a:r>
                    </a:p>
                  </a:txBody>
                  <a:tcPr/>
                </a:tc>
                <a:tc>
                  <a:txBody>
                    <a:bodyPr/>
                    <a:lstStyle/>
                    <a:p>
                      <a:pPr algn="ctr"/>
                      <a:r>
                        <a:rPr lang="es-CL" sz="2000" dirty="0">
                          <a:latin typeface="Calibri" panose="020F0502020204030204" pitchFamily="34" charset="0"/>
                          <a:cs typeface="Calibri" panose="020F0502020204030204" pitchFamily="34" charset="0"/>
                        </a:rPr>
                        <a:t>0,99</a:t>
                      </a:r>
                    </a:p>
                  </a:txBody>
                  <a:tcPr/>
                </a:tc>
                <a:extLst>
                  <a:ext uri="{0D108BD9-81ED-4DB2-BD59-A6C34878D82A}">
                    <a16:rowId xmlns:a16="http://schemas.microsoft.com/office/drawing/2014/main" xmlns="" val="1404541187"/>
                  </a:ext>
                </a:extLst>
              </a:tr>
              <a:tr h="489330">
                <a:tc>
                  <a:txBody>
                    <a:bodyPr/>
                    <a:lstStyle/>
                    <a:p>
                      <a:pPr algn="ctr"/>
                      <a:r>
                        <a:rPr lang="es-CL" sz="2000" dirty="0">
                          <a:latin typeface="Calibri" panose="020F0502020204030204" pitchFamily="34" charset="0"/>
                          <a:cs typeface="Calibri" panose="020F0502020204030204" pitchFamily="34" charset="0"/>
                        </a:rPr>
                        <a:t>XLRP</a:t>
                      </a:r>
                    </a:p>
                  </a:txBody>
                  <a:tcPr/>
                </a:tc>
                <a:tc>
                  <a:txBody>
                    <a:bodyPr/>
                    <a:lstStyle/>
                    <a:p>
                      <a:pPr algn="ctr"/>
                      <a:r>
                        <a:rPr lang="es-CL" sz="2000" dirty="0">
                          <a:latin typeface="Calibri" panose="020F0502020204030204" pitchFamily="34" charset="0"/>
                          <a:cs typeface="Calibri" panose="020F0502020204030204" pitchFamily="34" charset="0"/>
                        </a:rPr>
                        <a:t>0,06</a:t>
                      </a:r>
                    </a:p>
                  </a:txBody>
                  <a:tcPr/>
                </a:tc>
                <a:tc>
                  <a:txBody>
                    <a:bodyPr/>
                    <a:lstStyle/>
                    <a:p>
                      <a:pPr algn="ctr"/>
                      <a:r>
                        <a:rPr lang="es-CL" sz="2000" dirty="0">
                          <a:latin typeface="Calibri" panose="020F0502020204030204" pitchFamily="34" charset="0"/>
                          <a:cs typeface="Calibri" panose="020F0502020204030204" pitchFamily="34" charset="0"/>
                        </a:rPr>
                        <a:t>1,21</a:t>
                      </a:r>
                    </a:p>
                  </a:txBody>
                  <a:tcPr/>
                </a:tc>
                <a:extLst>
                  <a:ext uri="{0D108BD9-81ED-4DB2-BD59-A6C34878D82A}">
                    <a16:rowId xmlns:a16="http://schemas.microsoft.com/office/drawing/2014/main" xmlns="" val="2367166569"/>
                  </a:ext>
                </a:extLst>
              </a:tr>
              <a:tr h="489330">
                <a:tc>
                  <a:txBody>
                    <a:bodyPr/>
                    <a:lstStyle/>
                    <a:p>
                      <a:pPr algn="ctr"/>
                      <a:r>
                        <a:rPr lang="es-CL" sz="2000" dirty="0">
                          <a:latin typeface="Calibri" panose="020F0502020204030204" pitchFamily="34" charset="0"/>
                          <a:cs typeface="Calibri" panose="020F0502020204030204" pitchFamily="34" charset="0"/>
                        </a:rPr>
                        <a:t>Sindrómicas </a:t>
                      </a:r>
                    </a:p>
                  </a:txBody>
                  <a:tcPr/>
                </a:tc>
                <a:tc>
                  <a:txBody>
                    <a:bodyPr/>
                    <a:lstStyle/>
                    <a:p>
                      <a:pPr algn="ctr"/>
                      <a:r>
                        <a:rPr lang="es-CL" sz="2000" dirty="0">
                          <a:latin typeface="Calibri" panose="020F0502020204030204" pitchFamily="34" charset="0"/>
                          <a:cs typeface="Calibri" panose="020F0502020204030204" pitchFamily="34" charset="0"/>
                        </a:rPr>
                        <a:t>0,43</a:t>
                      </a:r>
                    </a:p>
                  </a:txBody>
                  <a:tcPr/>
                </a:tc>
                <a:tc>
                  <a:txBody>
                    <a:bodyPr/>
                    <a:lstStyle/>
                    <a:p>
                      <a:pPr algn="ctr"/>
                      <a:r>
                        <a:rPr lang="es-CL" sz="2000" dirty="0">
                          <a:latin typeface="Calibri" panose="020F0502020204030204" pitchFamily="34" charset="0"/>
                          <a:cs typeface="Calibri" panose="020F0502020204030204" pitchFamily="34" charset="0"/>
                        </a:rPr>
                        <a:t>0,56</a:t>
                      </a:r>
                    </a:p>
                  </a:txBody>
                  <a:tcPr/>
                </a:tc>
                <a:extLst>
                  <a:ext uri="{0D108BD9-81ED-4DB2-BD59-A6C34878D82A}">
                    <a16:rowId xmlns:a16="http://schemas.microsoft.com/office/drawing/2014/main" xmlns="" val="1078278018"/>
                  </a:ext>
                </a:extLst>
              </a:tr>
              <a:tr h="489330">
                <a:tc>
                  <a:txBody>
                    <a:bodyPr/>
                    <a:lstStyle/>
                    <a:p>
                      <a:pPr algn="ctr"/>
                      <a:r>
                        <a:rPr lang="es-CL" sz="2000" dirty="0">
                          <a:latin typeface="Calibri" panose="020F0502020204030204" pitchFamily="34" charset="0"/>
                          <a:cs typeface="Calibri" panose="020F0502020204030204" pitchFamily="34" charset="0"/>
                        </a:rPr>
                        <a:t>Total ojos </a:t>
                      </a:r>
                    </a:p>
                  </a:txBody>
                  <a:tcPr/>
                </a:tc>
                <a:tc>
                  <a:txBody>
                    <a:bodyPr/>
                    <a:lstStyle/>
                    <a:p>
                      <a:pPr algn="ctr"/>
                      <a:r>
                        <a:rPr lang="es-CL" sz="2000" dirty="0">
                          <a:latin typeface="Calibri" panose="020F0502020204030204" pitchFamily="34" charset="0"/>
                          <a:cs typeface="Calibri" panose="020F0502020204030204" pitchFamily="34" charset="0"/>
                        </a:rPr>
                        <a:t>0,09</a:t>
                      </a:r>
                    </a:p>
                  </a:txBody>
                  <a:tcPr/>
                </a:tc>
                <a:tc>
                  <a:txBody>
                    <a:bodyPr/>
                    <a:lstStyle/>
                    <a:p>
                      <a:pPr algn="ctr"/>
                      <a:r>
                        <a:rPr lang="es-CL" sz="2000" dirty="0">
                          <a:latin typeface="Calibri" panose="020F0502020204030204" pitchFamily="34" charset="0"/>
                          <a:cs typeface="Calibri" panose="020F0502020204030204" pitchFamily="34" charset="0"/>
                        </a:rPr>
                        <a:t>1,01</a:t>
                      </a:r>
                    </a:p>
                  </a:txBody>
                  <a:tcPr/>
                </a:tc>
                <a:extLst>
                  <a:ext uri="{0D108BD9-81ED-4DB2-BD59-A6C34878D82A}">
                    <a16:rowId xmlns:a16="http://schemas.microsoft.com/office/drawing/2014/main" xmlns="" val="1351035886"/>
                  </a:ext>
                </a:extLst>
              </a:tr>
            </a:tbl>
          </a:graphicData>
        </a:graphic>
      </p:graphicFrame>
      <p:sp>
        <p:nvSpPr>
          <p:cNvPr id="58" name="Rectángulo: esquinas redondeadas 57">
            <a:extLst>
              <a:ext uri="{FF2B5EF4-FFF2-40B4-BE49-F238E27FC236}">
                <a16:creationId xmlns:a16="http://schemas.microsoft.com/office/drawing/2014/main" xmlns="" id="{0ABC9727-D282-4846-8FEF-553F63E37698}"/>
              </a:ext>
            </a:extLst>
          </p:cNvPr>
          <p:cNvSpPr/>
          <p:nvPr/>
        </p:nvSpPr>
        <p:spPr>
          <a:xfrm>
            <a:off x="24056260" y="13214217"/>
            <a:ext cx="3151253" cy="871990"/>
          </a:xfrm>
          <a:prstGeom prst="roundRect">
            <a:avLst/>
          </a:prstGeom>
          <a:solidFill>
            <a:srgbClr val="26365B"/>
          </a:solidFill>
          <a:ln>
            <a:noFill/>
          </a:ln>
        </p:spPr>
        <p:style>
          <a:lnRef idx="2">
            <a:schemeClr val="dk1"/>
          </a:lnRef>
          <a:fillRef idx="1">
            <a:schemeClr val="lt1"/>
          </a:fillRef>
          <a:effectRef idx="0">
            <a:schemeClr val="dk1"/>
          </a:effectRef>
          <a:fontRef idx="minor">
            <a:schemeClr val="dk1"/>
          </a:fontRef>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s-CL" sz="1800" b="0" i="0" u="none" strike="noStrike" cap="none" spc="0" normalizeH="0" baseline="0">
              <a:ln>
                <a:noFill/>
              </a:ln>
              <a:solidFill>
                <a:srgbClr val="000000"/>
              </a:solidFill>
              <a:effectLst/>
              <a:uFillTx/>
              <a:latin typeface="+mj-lt"/>
              <a:ea typeface="+mj-ea"/>
              <a:cs typeface="+mj-cs"/>
              <a:sym typeface="Helvetica"/>
            </a:endParaRPr>
          </a:p>
        </p:txBody>
      </p:sp>
      <p:sp>
        <p:nvSpPr>
          <p:cNvPr id="59" name="Shape 47">
            <a:extLst>
              <a:ext uri="{FF2B5EF4-FFF2-40B4-BE49-F238E27FC236}">
                <a16:creationId xmlns:a16="http://schemas.microsoft.com/office/drawing/2014/main" xmlns="" id="{6D21FC5E-98B4-4062-AECC-02B2CB6F9534}"/>
              </a:ext>
            </a:extLst>
          </p:cNvPr>
          <p:cNvSpPr/>
          <p:nvPr/>
        </p:nvSpPr>
        <p:spPr>
          <a:xfrm>
            <a:off x="14578369" y="18779093"/>
            <a:ext cx="9004271" cy="1077218"/>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p>
            <a:pPr algn="ctr" defTabSz="457200">
              <a:defRPr sz="1800"/>
            </a:pPr>
            <a:r>
              <a:rPr lang="es-CL" sz="3200" dirty="0">
                <a:solidFill>
                  <a:srgbClr val="FFFFFF"/>
                </a:solidFill>
                <a:uFill>
                  <a:solidFill>
                    <a:srgbClr val="2F4A8B"/>
                  </a:solidFill>
                </a:uFill>
                <a:latin typeface="Optima"/>
                <a:ea typeface="Optima"/>
                <a:cs typeface="Optima"/>
                <a:sym typeface="Optima"/>
              </a:rPr>
              <a:t>Figura  N°1:  Se muestra la distribución porcentual de pacientes con RP según modos  de herencia.      </a:t>
            </a:r>
            <a:endParaRPr sz="3200" dirty="0">
              <a:solidFill>
                <a:srgbClr val="FFFFFF"/>
              </a:solidFill>
              <a:uFill>
                <a:solidFill>
                  <a:srgbClr val="2F4A8B"/>
                </a:solidFill>
              </a:uFill>
              <a:latin typeface="Optima"/>
              <a:ea typeface="Optima"/>
              <a:cs typeface="Optima"/>
              <a:sym typeface="Optima"/>
            </a:endParaRPr>
          </a:p>
        </p:txBody>
      </p:sp>
      <p:sp>
        <p:nvSpPr>
          <p:cNvPr id="60" name="Shape 47">
            <a:extLst>
              <a:ext uri="{FF2B5EF4-FFF2-40B4-BE49-F238E27FC236}">
                <a16:creationId xmlns:a16="http://schemas.microsoft.com/office/drawing/2014/main" xmlns="" id="{2C08DCFF-C435-42D8-A7C8-3D8D8EC590F9}"/>
              </a:ext>
            </a:extLst>
          </p:cNvPr>
          <p:cNvSpPr/>
          <p:nvPr/>
        </p:nvSpPr>
        <p:spPr>
          <a:xfrm>
            <a:off x="23634813" y="17096699"/>
            <a:ext cx="9004271" cy="1077218"/>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p>
            <a:pPr algn="ctr" defTabSz="457200">
              <a:defRPr sz="1800"/>
            </a:pPr>
            <a:r>
              <a:rPr lang="es-CL" sz="3200" dirty="0">
                <a:solidFill>
                  <a:srgbClr val="FFFFFF"/>
                </a:solidFill>
                <a:uFill>
                  <a:solidFill>
                    <a:srgbClr val="2F4A8B"/>
                  </a:solidFill>
                </a:uFill>
                <a:latin typeface="Optima"/>
                <a:ea typeface="Optima"/>
                <a:cs typeface="Optima"/>
                <a:sym typeface="Optima"/>
              </a:rPr>
              <a:t>Tabla N°1: AVMC promedio al ingreso, en el total de ojos afectados y según modos de herencia.</a:t>
            </a:r>
            <a:endParaRPr sz="3200" dirty="0">
              <a:solidFill>
                <a:srgbClr val="FFFFFF"/>
              </a:solidFill>
              <a:uFill>
                <a:solidFill>
                  <a:srgbClr val="2F4A8B"/>
                </a:solidFill>
              </a:uFill>
              <a:latin typeface="Optima"/>
              <a:ea typeface="Optima"/>
              <a:cs typeface="Optima"/>
              <a:sym typeface="Optima"/>
            </a:endParaRPr>
          </a:p>
        </p:txBody>
      </p:sp>
      <p:sp>
        <p:nvSpPr>
          <p:cNvPr id="63" name="7 CuadroTexto">
            <a:extLst>
              <a:ext uri="{FF2B5EF4-FFF2-40B4-BE49-F238E27FC236}">
                <a16:creationId xmlns:a16="http://schemas.microsoft.com/office/drawing/2014/main" xmlns="" id="{C7805792-8A0F-4A49-A5FB-A075FA187769}"/>
              </a:ext>
            </a:extLst>
          </p:cNvPr>
          <p:cNvSpPr txBox="1"/>
          <p:nvPr/>
        </p:nvSpPr>
        <p:spPr>
          <a:xfrm>
            <a:off x="24278067" y="12125926"/>
            <a:ext cx="7888183" cy="707882"/>
          </a:xfrm>
          <a:prstGeom prst="rect">
            <a:avLst/>
          </a:prstGeom>
          <a:noFill/>
          <a:ln w="12700" cap="flat">
            <a:noFill/>
            <a:miter lim="400000"/>
          </a:ln>
          <a:effectLst/>
        </p:spPr>
        <p:txBody>
          <a:bodyPr spcFirstLastPara="1" wrap="square" lIns="45718" tIns="45718" rIns="45718" bIns="45718" spcCol="38100">
            <a:spAutoFit/>
          </a:bodyPr>
          <a:lstStyle/>
          <a:p>
            <a:pPr marL="0" marR="0" lvl="0" indent="0" algn="ctr" defTabSz="457200" rtl="0" eaLnBrk="1" fontAlgn="auto" latinLnBrk="1" hangingPunct="0">
              <a:lnSpc>
                <a:spcPct val="100000"/>
              </a:lnSpc>
              <a:spcBef>
                <a:spcPts val="0"/>
              </a:spcBef>
              <a:spcAft>
                <a:spcPts val="0"/>
              </a:spcAft>
              <a:buClrTx/>
              <a:buSzTx/>
              <a:buFontTx/>
              <a:buNone/>
              <a:tabLst/>
              <a:defRPr/>
            </a:pPr>
            <a:r>
              <a:rPr kumimoji="0" lang="es-CL" sz="4000" b="1" i="0" u="none" strike="noStrike" kern="0" cap="none" spc="0" normalizeH="0" baseline="0" noProof="0" dirty="0">
                <a:ln>
                  <a:noFill/>
                </a:ln>
                <a:solidFill>
                  <a:srgbClr val="FFFFFF"/>
                </a:solidFill>
                <a:effectLst/>
                <a:uLnTx/>
                <a:uFillTx/>
                <a:latin typeface="Calibri" panose="020F0502020204030204" pitchFamily="34" charset="0"/>
                <a:ea typeface="+mj-ea"/>
                <a:cs typeface="Calibri" panose="020F0502020204030204" pitchFamily="34" charset="0"/>
              </a:rPr>
              <a:t>AVMC promedio al ingreso </a:t>
            </a:r>
          </a:p>
        </p:txBody>
      </p:sp>
      <p:graphicFrame>
        <p:nvGraphicFramePr>
          <p:cNvPr id="64" name="Gráfico 63">
            <a:extLst>
              <a:ext uri="{FF2B5EF4-FFF2-40B4-BE49-F238E27FC236}">
                <a16:creationId xmlns:a16="http://schemas.microsoft.com/office/drawing/2014/main" xmlns="" id="{BFBC4B5E-5FF8-4D60-87EB-B633E28FA79D}"/>
              </a:ext>
            </a:extLst>
          </p:cNvPr>
          <p:cNvGraphicFramePr>
            <a:graphicFrameLocks/>
          </p:cNvGraphicFramePr>
          <p:nvPr>
            <p:extLst>
              <p:ext uri="{D42A27DB-BD31-4B8C-83A1-F6EECF244321}">
                <p14:modId xmlns:p14="http://schemas.microsoft.com/office/powerpoint/2010/main" val="445114794"/>
              </p:ext>
            </p:extLst>
          </p:nvPr>
        </p:nvGraphicFramePr>
        <p:xfrm>
          <a:off x="22835343" y="19398672"/>
          <a:ext cx="10410021" cy="5150663"/>
        </p:xfrm>
        <a:graphic>
          <a:graphicData uri="http://schemas.openxmlformats.org/drawingml/2006/chart">
            <c:chart xmlns:c="http://schemas.openxmlformats.org/drawingml/2006/chart" xmlns:r="http://schemas.openxmlformats.org/officeDocument/2006/relationships" r:id="rId11"/>
          </a:graphicData>
        </a:graphic>
      </p:graphicFrame>
      <p:sp>
        <p:nvSpPr>
          <p:cNvPr id="65" name="Shape 47">
            <a:extLst>
              <a:ext uri="{FF2B5EF4-FFF2-40B4-BE49-F238E27FC236}">
                <a16:creationId xmlns:a16="http://schemas.microsoft.com/office/drawing/2014/main" xmlns="" id="{22B700FE-1104-4255-ADA2-39D822B000D1}"/>
              </a:ext>
            </a:extLst>
          </p:cNvPr>
          <p:cNvSpPr/>
          <p:nvPr/>
        </p:nvSpPr>
        <p:spPr>
          <a:xfrm>
            <a:off x="14662275" y="26754466"/>
            <a:ext cx="7651923" cy="1077218"/>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p>
            <a:pPr algn="ctr" defTabSz="457200">
              <a:defRPr sz="1800"/>
            </a:pPr>
            <a:r>
              <a:rPr lang="es-CL" sz="3200" dirty="0">
                <a:solidFill>
                  <a:srgbClr val="FFFFFF"/>
                </a:solidFill>
                <a:uFill>
                  <a:solidFill>
                    <a:srgbClr val="2F4A8B"/>
                  </a:solidFill>
                </a:uFill>
                <a:latin typeface="Optima"/>
                <a:ea typeface="Optima"/>
                <a:cs typeface="Optima"/>
                <a:sym typeface="Optima"/>
              </a:rPr>
              <a:t>Figura  N°2:  Se muestra la prevalencia de EMQ   en los pacientes con RP.</a:t>
            </a:r>
            <a:endParaRPr sz="3200" dirty="0">
              <a:solidFill>
                <a:srgbClr val="FFFFFF"/>
              </a:solidFill>
              <a:uFill>
                <a:solidFill>
                  <a:srgbClr val="2F4A8B"/>
                </a:solidFill>
              </a:uFill>
              <a:latin typeface="Optima"/>
              <a:ea typeface="Optima"/>
              <a:cs typeface="Optima"/>
              <a:sym typeface="Optima"/>
            </a:endParaRPr>
          </a:p>
        </p:txBody>
      </p:sp>
      <p:sp>
        <p:nvSpPr>
          <p:cNvPr id="67" name="Shape 47">
            <a:extLst>
              <a:ext uri="{FF2B5EF4-FFF2-40B4-BE49-F238E27FC236}">
                <a16:creationId xmlns:a16="http://schemas.microsoft.com/office/drawing/2014/main" xmlns="" id="{029DBB18-D72C-4727-A6BF-EB1E72C89511}"/>
              </a:ext>
            </a:extLst>
          </p:cNvPr>
          <p:cNvSpPr/>
          <p:nvPr/>
        </p:nvSpPr>
        <p:spPr>
          <a:xfrm>
            <a:off x="23346044" y="25966168"/>
            <a:ext cx="9339467" cy="1077218"/>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p>
            <a:pPr algn="ctr" defTabSz="457200">
              <a:defRPr sz="1800"/>
            </a:pPr>
            <a:r>
              <a:rPr lang="es-CL" sz="3200" dirty="0">
                <a:solidFill>
                  <a:srgbClr val="FFFFFF"/>
                </a:solidFill>
                <a:uFill>
                  <a:solidFill>
                    <a:srgbClr val="2F4A8B"/>
                  </a:solidFill>
                </a:uFill>
                <a:latin typeface="Optima"/>
                <a:ea typeface="Optima"/>
                <a:cs typeface="Optima"/>
                <a:sym typeface="Optima"/>
              </a:rPr>
              <a:t>Figura  N°3:  Prevalencia de EMQ según los diferentes modos de herencia de RP, expresado en porcentaje    </a:t>
            </a:r>
            <a:endParaRPr sz="3200" dirty="0">
              <a:solidFill>
                <a:srgbClr val="FFFFFF"/>
              </a:solidFill>
              <a:uFill>
                <a:solidFill>
                  <a:srgbClr val="2F4A8B"/>
                </a:solidFill>
              </a:uFill>
              <a:latin typeface="Optima"/>
              <a:ea typeface="Optima"/>
              <a:cs typeface="Optima"/>
              <a:sym typeface="Optima"/>
            </a:endParaRPr>
          </a:p>
        </p:txBody>
      </p:sp>
      <p:graphicFrame>
        <p:nvGraphicFramePr>
          <p:cNvPr id="49" name="Gráfico 48">
            <a:extLst>
              <a:ext uri="{FF2B5EF4-FFF2-40B4-BE49-F238E27FC236}">
                <a16:creationId xmlns:a16="http://schemas.microsoft.com/office/drawing/2014/main" xmlns="" id="{12305038-B227-438A-ABBF-840040A8A2D8}"/>
              </a:ext>
            </a:extLst>
          </p:cNvPr>
          <p:cNvGraphicFramePr>
            <a:graphicFrameLocks/>
          </p:cNvGraphicFramePr>
          <p:nvPr>
            <p:extLst>
              <p:ext uri="{D42A27DB-BD31-4B8C-83A1-F6EECF244321}">
                <p14:modId xmlns:p14="http://schemas.microsoft.com/office/powerpoint/2010/main" val="115790737"/>
              </p:ext>
            </p:extLst>
          </p:nvPr>
        </p:nvGraphicFramePr>
        <p:xfrm>
          <a:off x="355326" y="29948151"/>
          <a:ext cx="10520578" cy="6239958"/>
        </p:xfrm>
        <a:graphic>
          <a:graphicData uri="http://schemas.openxmlformats.org/drawingml/2006/chart">
            <c:chart xmlns:c="http://schemas.openxmlformats.org/drawingml/2006/chart" xmlns:r="http://schemas.openxmlformats.org/officeDocument/2006/relationships" r:id="rId12"/>
          </a:graphicData>
        </a:graphic>
      </p:graphicFrame>
      <p:sp>
        <p:nvSpPr>
          <p:cNvPr id="61" name="Shape 47">
            <a:extLst>
              <a:ext uri="{FF2B5EF4-FFF2-40B4-BE49-F238E27FC236}">
                <a16:creationId xmlns:a16="http://schemas.microsoft.com/office/drawing/2014/main" xmlns="" id="{F2C132C6-DF8A-41F0-A234-C74FC6221F5E}"/>
              </a:ext>
            </a:extLst>
          </p:cNvPr>
          <p:cNvSpPr/>
          <p:nvPr/>
        </p:nvSpPr>
        <p:spPr>
          <a:xfrm>
            <a:off x="656634" y="36359026"/>
            <a:ext cx="10219270" cy="1569660"/>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p>
            <a:pPr algn="just" defTabSz="457200">
              <a:defRPr sz="1800"/>
            </a:pPr>
            <a:r>
              <a:rPr lang="es-CL" sz="3200" dirty="0">
                <a:solidFill>
                  <a:srgbClr val="FFFFFF"/>
                </a:solidFill>
                <a:uFill>
                  <a:solidFill>
                    <a:srgbClr val="2F4A8B"/>
                  </a:solidFill>
                </a:uFill>
                <a:latin typeface="Optima"/>
                <a:ea typeface="Optima"/>
                <a:cs typeface="Optima"/>
                <a:sym typeface="Optima"/>
              </a:rPr>
              <a:t>Figura  N°4:  Se muestra el porcentaje de pacientes con RP y EMQ  tratados inicialmente  con IAC tópicos, Acetazolamida oral  y sin tratamiento por mal pronostico visual  </a:t>
            </a:r>
            <a:endParaRPr sz="3200" dirty="0">
              <a:solidFill>
                <a:srgbClr val="FFFFFF"/>
              </a:solidFill>
              <a:uFill>
                <a:solidFill>
                  <a:srgbClr val="2F4A8B"/>
                </a:solidFill>
              </a:uFill>
              <a:latin typeface="Optima"/>
              <a:ea typeface="Optima"/>
              <a:cs typeface="Optima"/>
              <a:sym typeface="Optima"/>
            </a:endParaRPr>
          </a:p>
        </p:txBody>
      </p:sp>
      <p:graphicFrame>
        <p:nvGraphicFramePr>
          <p:cNvPr id="62" name="Gráfico 61">
            <a:extLst>
              <a:ext uri="{FF2B5EF4-FFF2-40B4-BE49-F238E27FC236}">
                <a16:creationId xmlns:a16="http://schemas.microsoft.com/office/drawing/2014/main" xmlns="" id="{D4A2ABA2-AD82-4FCB-9D10-A98CC67F850C}"/>
              </a:ext>
            </a:extLst>
          </p:cNvPr>
          <p:cNvGraphicFramePr>
            <a:graphicFrameLocks/>
          </p:cNvGraphicFramePr>
          <p:nvPr>
            <p:extLst>
              <p:ext uri="{D42A27DB-BD31-4B8C-83A1-F6EECF244321}">
                <p14:modId xmlns:p14="http://schemas.microsoft.com/office/powerpoint/2010/main" val="2253627408"/>
              </p:ext>
            </p:extLst>
          </p:nvPr>
        </p:nvGraphicFramePr>
        <p:xfrm>
          <a:off x="10604513" y="29021848"/>
          <a:ext cx="11874209" cy="7921108"/>
        </p:xfrm>
        <a:graphic>
          <a:graphicData uri="http://schemas.openxmlformats.org/drawingml/2006/chart">
            <c:chart xmlns:c="http://schemas.openxmlformats.org/drawingml/2006/chart" xmlns:r="http://schemas.openxmlformats.org/officeDocument/2006/relationships" r:id="rId13"/>
          </a:graphicData>
        </a:graphic>
      </p:graphicFrame>
      <p:sp>
        <p:nvSpPr>
          <p:cNvPr id="68" name="Shape 47">
            <a:extLst>
              <a:ext uri="{FF2B5EF4-FFF2-40B4-BE49-F238E27FC236}">
                <a16:creationId xmlns:a16="http://schemas.microsoft.com/office/drawing/2014/main" xmlns="" id="{A4476AA7-EAD9-4FB8-A19E-144922B10886}"/>
              </a:ext>
            </a:extLst>
          </p:cNvPr>
          <p:cNvSpPr/>
          <p:nvPr/>
        </p:nvSpPr>
        <p:spPr>
          <a:xfrm>
            <a:off x="11672831" y="36750043"/>
            <a:ext cx="10219270" cy="1569660"/>
          </a:xfrm>
          <a:prstGeom prst="rect">
            <a:avLst/>
          </a:prstGeom>
          <a:ln w="12700">
            <a:miter lim="400000"/>
          </a:ln>
          <a:extLst>
            <a:ext uri="{C572A759-6A51-4108-AA02-DFA0A04FC94B}">
              <ma14:wrappingTextBoxFlag xmlns:ma14="http://schemas.microsoft.com/office/mac/drawingml/2011/main" val="1"/>
            </a:ext>
          </a:extLst>
        </p:spPr>
        <p:txBody>
          <a:bodyPr wrap="square" lIns="45720" tIns="45720" rIns="45720" bIns="45720">
            <a:spAutoFit/>
          </a:bodyPr>
          <a:lstStyle/>
          <a:p>
            <a:pPr algn="just" defTabSz="457200">
              <a:defRPr sz="1800"/>
            </a:pPr>
            <a:r>
              <a:rPr lang="es-CL" sz="3200" dirty="0">
                <a:solidFill>
                  <a:srgbClr val="FFFFFF"/>
                </a:solidFill>
                <a:uFill>
                  <a:solidFill>
                    <a:srgbClr val="2F4A8B"/>
                  </a:solidFill>
                </a:uFill>
                <a:latin typeface="Optima"/>
                <a:ea typeface="Optima"/>
                <a:cs typeface="Optima"/>
                <a:sym typeface="Optima"/>
              </a:rPr>
              <a:t>Figura  N°5:  Se muestra el porcentaje de pacientes con RP y EMQ  tratados inicialmente  con IAC tópicos, Acetazolamida oral  según modos de herencia.  </a:t>
            </a:r>
            <a:endParaRPr sz="3200" dirty="0">
              <a:solidFill>
                <a:srgbClr val="FFFFFF"/>
              </a:solidFill>
              <a:uFill>
                <a:solidFill>
                  <a:srgbClr val="2F4A8B"/>
                </a:solidFill>
              </a:uFill>
              <a:latin typeface="Optima"/>
              <a:ea typeface="Optima"/>
              <a:cs typeface="Optima"/>
              <a:sym typeface="Optima"/>
            </a:endParaRP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6EA0B0"/>
      </a:accent1>
      <a:accent2>
        <a:srgbClr val="CCAF0A"/>
      </a:accent2>
      <a:accent3>
        <a:srgbClr val="AAAAAA"/>
      </a:accent3>
      <a:accent4>
        <a:srgbClr val="DADADA"/>
      </a:accent4>
      <a:accent5>
        <a:srgbClr val="BACBD2"/>
      </a:accent5>
      <a:accent6>
        <a:srgbClr val="B99F0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EA0B0"/>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4319587" rtl="0" fontAlgn="auto" latinLnBrk="1" hangingPunct="0">
          <a:lnSpc>
            <a:spcPct val="100000"/>
          </a:lnSpc>
          <a:spcBef>
            <a:spcPts val="0"/>
          </a:spcBef>
          <a:spcAft>
            <a:spcPts val="0"/>
          </a:spcAft>
          <a:buClrTx/>
          <a:buSzTx/>
          <a:buFontTx/>
          <a:buNone/>
          <a:tabLst/>
          <a:defRPr kumimoji="0" sz="85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6EA0B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4319587" rtl="0" fontAlgn="auto" latinLnBrk="1" hangingPunct="0">
          <a:lnSpc>
            <a:spcPct val="100000"/>
          </a:lnSpc>
          <a:spcBef>
            <a:spcPts val="0"/>
          </a:spcBef>
          <a:spcAft>
            <a:spcPts val="0"/>
          </a:spcAft>
          <a:buClrTx/>
          <a:buSzTx/>
          <a:buFontTx/>
          <a:buNone/>
          <a:tabLst/>
          <a:defRPr kumimoji="0" sz="85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6EA0B0"/>
      </a:accent1>
      <a:accent2>
        <a:srgbClr val="CCAF0A"/>
      </a:accent2>
      <a:accent3>
        <a:srgbClr val="AAAAAA"/>
      </a:accent3>
      <a:accent4>
        <a:srgbClr val="DADADA"/>
      </a:accent4>
      <a:accent5>
        <a:srgbClr val="BACBD2"/>
      </a:accent5>
      <a:accent6>
        <a:srgbClr val="B99F0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EA0B0"/>
          </a:solidFill>
          <a:prstDash val="solid"/>
          <a:bevel/>
        </a:ln>
        <a:effectLst/>
      </a:spPr>
      <a:bodyPr rot="0" spcFirstLastPara="1" vertOverflow="overflow" horzOverflow="overflow" vert="horz" wrap="square" lIns="45718" tIns="45718" rIns="45718" bIns="45718" numCol="1" spcCol="38100" rtlCol="0" anchor="t">
        <a:spAutoFit/>
      </a:bodyPr>
      <a:lstStyle>
        <a:defPPr marL="0" marR="0" indent="0" algn="l" defTabSz="4319587" rtl="0" fontAlgn="auto" latinLnBrk="1" hangingPunct="0">
          <a:lnSpc>
            <a:spcPct val="100000"/>
          </a:lnSpc>
          <a:spcBef>
            <a:spcPts val="0"/>
          </a:spcBef>
          <a:spcAft>
            <a:spcPts val="0"/>
          </a:spcAft>
          <a:buClrTx/>
          <a:buSzTx/>
          <a:buFontTx/>
          <a:buNone/>
          <a:tabLst/>
          <a:defRPr kumimoji="0" sz="85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6EA0B0"/>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4319587" rtl="0" fontAlgn="auto" latinLnBrk="1" hangingPunct="0">
          <a:lnSpc>
            <a:spcPct val="100000"/>
          </a:lnSpc>
          <a:spcBef>
            <a:spcPts val="0"/>
          </a:spcBef>
          <a:spcAft>
            <a:spcPts val="0"/>
          </a:spcAft>
          <a:buClrTx/>
          <a:buSzTx/>
          <a:buFontTx/>
          <a:buNone/>
          <a:tabLst/>
          <a:defRPr kumimoji="0" sz="85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738</TotalTime>
  <Words>667</Words>
  <Application>Microsoft Macintosh PowerPoint</Application>
  <PresentationFormat>Personalizado</PresentationFormat>
  <Paragraphs>58</Paragraphs>
  <Slides>1</Slides>
  <Notes>1</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vt:i4>
      </vt:variant>
    </vt:vector>
  </HeadingPairs>
  <TitlesOfParts>
    <vt:vector size="12" baseType="lpstr">
      <vt:lpstr>Arial</vt:lpstr>
      <vt:lpstr>Arial Bold</vt:lpstr>
      <vt:lpstr>Avenir Roman</vt:lpstr>
      <vt:lpstr>Calibri</vt:lpstr>
      <vt:lpstr>Franklin Gothic Book</vt:lpstr>
      <vt:lpstr>Helvetica</vt:lpstr>
      <vt:lpstr>Optima</vt:lpstr>
      <vt:lpstr>Times New Roman</vt:lpstr>
      <vt:lpstr>Wingdings</vt:lpstr>
      <vt:lpstr>Wingdings 2</vt:lpstr>
      <vt:lpstr>Default</vt:lpstr>
      <vt:lpstr>Presentación de PowerPoint</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Macarena Flores Morales</dc:creator>
  <cp:lastModifiedBy>Rene Moya</cp:lastModifiedBy>
  <cp:revision>83</cp:revision>
  <dcterms:modified xsi:type="dcterms:W3CDTF">2019-02-06T00:47:47Z</dcterms:modified>
</cp:coreProperties>
</file>