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70" r:id="rId4"/>
    <p:sldId id="271" r:id="rId5"/>
    <p:sldId id="266" r:id="rId6"/>
    <p:sldId id="282" r:id="rId7"/>
    <p:sldId id="281" r:id="rId8"/>
    <p:sldId id="292" r:id="rId9"/>
    <p:sldId id="280" r:id="rId10"/>
    <p:sldId id="288" r:id="rId11"/>
    <p:sldId id="289" r:id="rId12"/>
    <p:sldId id="293" r:id="rId13"/>
    <p:sldId id="290" r:id="rId14"/>
    <p:sldId id="286" r:id="rId15"/>
    <p:sldId id="287" r:id="rId16"/>
    <p:sldId id="264" r:id="rId17"/>
  </p:sldIdLst>
  <p:sldSz cx="9144000" cy="6858000" type="screen4x3"/>
  <p:notesSz cx="6858000" cy="9144000"/>
  <p:defaultTextStyle>
    <a:defPPr>
      <a:defRPr lang="es-CL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venir Roman"/>
        <a:cs typeface="Avenir Roman"/>
        <a:sym typeface="Helvetica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venir Roman"/>
        <a:cs typeface="Avenir Roman"/>
        <a:sym typeface="Helvetica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venir Roman"/>
        <a:cs typeface="Avenir Roman"/>
        <a:sym typeface="Helvetica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venir Roman"/>
        <a:cs typeface="Avenir Roman"/>
        <a:sym typeface="Helvetica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Avenir Roman"/>
        <a:cs typeface="Avenir Roman"/>
        <a:sym typeface="Helvetica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venir Roman"/>
        <a:cs typeface="Avenir Roman"/>
        <a:sym typeface="Helvetica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venir Roman"/>
        <a:cs typeface="Avenir Roman"/>
        <a:sym typeface="Helvetica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venir Roman"/>
        <a:cs typeface="Avenir Roman"/>
        <a:sym typeface="Helvetica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Avenir Roman"/>
        <a:cs typeface="Avenir Roman"/>
        <a:sym typeface="Helvetica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12700" cap="flat">
              <a:solidFill>
                <a:srgbClr val="26365B"/>
              </a:solidFill>
              <a:prstDash val="solid"/>
              <a:bevel/>
            </a:ln>
          </a:top>
          <a:bottom>
            <a:ln w="127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>
            <a:srgbClr val="D1D5E5"/>
          </a:solidFill>
        </a:fill>
      </a:tcStyle>
    </a:wholeTbl>
    <a:band2H>
      <a:tcTxStyle/>
      <a:tcStyle>
        <a:tcBdr/>
        <a:fill>
          <a:solidFill>
            <a:srgbClr val="E9EBF2"/>
          </a:solidFill>
        </a:fill>
      </a:tcStyle>
    </a:band2H>
    <a:firstCol>
      <a:tcTxStyle b="on" i="on">
        <a:fontRef idx="major">
          <a:srgbClr val="26365B"/>
        </a:fontRef>
        <a:srgbClr val="26365B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12700" cap="flat">
              <a:solidFill>
                <a:srgbClr val="26365B"/>
              </a:solidFill>
              <a:prstDash val="solid"/>
              <a:bevel/>
            </a:ln>
          </a:top>
          <a:bottom>
            <a:ln w="127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>
            <a:srgbClr val="6076B4"/>
          </a:solidFill>
        </a:fill>
      </a:tcStyle>
    </a:firstCol>
    <a:lastRow>
      <a:tcTxStyle b="on" i="on">
        <a:fontRef idx="major">
          <a:srgbClr val="26365B"/>
        </a:fontRef>
        <a:srgbClr val="26365B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38100" cap="flat">
              <a:solidFill>
                <a:srgbClr val="26365B"/>
              </a:solidFill>
              <a:prstDash val="solid"/>
              <a:bevel/>
            </a:ln>
          </a:top>
          <a:bottom>
            <a:ln w="127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>
            <a:srgbClr val="6076B4"/>
          </a:solidFill>
        </a:fill>
      </a:tcStyle>
    </a:lastRow>
    <a:firstRow>
      <a:tcTxStyle b="on" i="on">
        <a:fontRef idx="major">
          <a:srgbClr val="26365B"/>
        </a:fontRef>
        <a:srgbClr val="26365B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12700" cap="flat">
              <a:solidFill>
                <a:srgbClr val="26365B"/>
              </a:solidFill>
              <a:prstDash val="solid"/>
              <a:bevel/>
            </a:ln>
          </a:top>
          <a:bottom>
            <a:ln w="381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>
            <a:srgbClr val="6076B4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12700" cap="flat">
              <a:solidFill>
                <a:srgbClr val="26365B"/>
              </a:solidFill>
              <a:prstDash val="solid"/>
              <a:bevel/>
            </a:ln>
          </a:top>
          <a:bottom>
            <a:ln w="127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>
            <a:srgbClr val="D1D5E5"/>
          </a:solidFill>
        </a:fill>
      </a:tcStyle>
    </a:wholeTbl>
    <a:band2H>
      <a:tcTxStyle/>
      <a:tcStyle>
        <a:tcBdr/>
        <a:fill>
          <a:solidFill>
            <a:srgbClr val="E9EBF2"/>
          </a:solidFill>
        </a:fill>
      </a:tcStyle>
    </a:band2H>
    <a:firstCol>
      <a:tcTxStyle b="on" i="on">
        <a:fontRef idx="major">
          <a:srgbClr val="26365B"/>
        </a:fontRef>
        <a:srgbClr val="26365B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12700" cap="flat">
              <a:solidFill>
                <a:srgbClr val="26365B"/>
              </a:solidFill>
              <a:prstDash val="solid"/>
              <a:bevel/>
            </a:ln>
          </a:top>
          <a:bottom>
            <a:ln w="127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>
            <a:srgbClr val="6076B4"/>
          </a:solidFill>
        </a:fill>
      </a:tcStyle>
    </a:firstCol>
    <a:lastRow>
      <a:tcTxStyle b="on" i="on">
        <a:fontRef idx="major">
          <a:srgbClr val="26365B"/>
        </a:fontRef>
        <a:srgbClr val="26365B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38100" cap="flat">
              <a:solidFill>
                <a:srgbClr val="26365B"/>
              </a:solidFill>
              <a:prstDash val="solid"/>
              <a:bevel/>
            </a:ln>
          </a:top>
          <a:bottom>
            <a:ln w="127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>
            <a:srgbClr val="6076B4"/>
          </a:solidFill>
        </a:fill>
      </a:tcStyle>
    </a:lastRow>
    <a:firstRow>
      <a:tcTxStyle b="on" i="on">
        <a:fontRef idx="major">
          <a:srgbClr val="26365B"/>
        </a:fontRef>
        <a:srgbClr val="26365B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12700" cap="flat">
              <a:solidFill>
                <a:srgbClr val="26365B"/>
              </a:solidFill>
              <a:prstDash val="solid"/>
              <a:bevel/>
            </a:ln>
          </a:top>
          <a:bottom>
            <a:ln w="381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>
            <a:srgbClr val="6076B4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12700" cap="flat">
              <a:solidFill>
                <a:srgbClr val="26365B"/>
              </a:solidFill>
              <a:prstDash val="solid"/>
              <a:bevel/>
            </a:ln>
          </a:top>
          <a:bottom>
            <a:ln w="127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>
            <a:srgbClr val="F5D8CB"/>
          </a:solidFill>
        </a:fill>
      </a:tcStyle>
    </a:wholeTbl>
    <a:band2H>
      <a:tcTxStyle/>
      <a:tcStyle>
        <a:tcBdr/>
        <a:fill>
          <a:solidFill>
            <a:srgbClr val="FAECE7"/>
          </a:solidFill>
        </a:fill>
      </a:tcStyle>
    </a:band2H>
    <a:firstCol>
      <a:tcTxStyle b="on" i="on">
        <a:fontRef idx="major">
          <a:srgbClr val="26365B"/>
        </a:fontRef>
        <a:srgbClr val="26365B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12700" cap="flat">
              <a:solidFill>
                <a:srgbClr val="26365B"/>
              </a:solidFill>
              <a:prstDash val="solid"/>
              <a:bevel/>
            </a:ln>
          </a:top>
          <a:bottom>
            <a:ln w="127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>
            <a:srgbClr val="E68422"/>
          </a:solidFill>
        </a:fill>
      </a:tcStyle>
    </a:firstCol>
    <a:lastRow>
      <a:tcTxStyle b="on" i="on">
        <a:fontRef idx="major">
          <a:srgbClr val="26365B"/>
        </a:fontRef>
        <a:srgbClr val="26365B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38100" cap="flat">
              <a:solidFill>
                <a:srgbClr val="26365B"/>
              </a:solidFill>
              <a:prstDash val="solid"/>
              <a:bevel/>
            </a:ln>
          </a:top>
          <a:bottom>
            <a:ln w="127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>
            <a:srgbClr val="E68422"/>
          </a:solidFill>
        </a:fill>
      </a:tcStyle>
    </a:lastRow>
    <a:firstRow>
      <a:tcTxStyle b="on" i="on">
        <a:fontRef idx="major">
          <a:srgbClr val="26365B"/>
        </a:fontRef>
        <a:srgbClr val="26365B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12700" cap="flat">
              <a:solidFill>
                <a:srgbClr val="26365B"/>
              </a:solidFill>
              <a:prstDash val="solid"/>
              <a:bevel/>
            </a:ln>
          </a:top>
          <a:bottom>
            <a:ln w="381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>
            <a:srgbClr val="E68422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12700" cap="flat">
              <a:solidFill>
                <a:srgbClr val="26365B"/>
              </a:solidFill>
              <a:prstDash val="solid"/>
              <a:bevel/>
            </a:ln>
          </a:top>
          <a:bottom>
            <a:ln w="127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>
            <a:srgbClr val="D5D7D8"/>
          </a:solidFill>
        </a:fill>
      </a:tcStyle>
    </a:wholeTbl>
    <a:band2H>
      <a:tcTxStyle/>
      <a:tcStyle>
        <a:tcBdr/>
        <a:fill>
          <a:solidFill>
            <a:srgbClr val="EBECED"/>
          </a:solidFill>
        </a:fill>
      </a:tcStyle>
    </a:band2H>
    <a:firstCol>
      <a:tcTxStyle b="on" i="on">
        <a:fontRef idx="major">
          <a:srgbClr val="26365B"/>
        </a:fontRef>
        <a:srgbClr val="26365B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12700" cap="flat">
              <a:solidFill>
                <a:srgbClr val="26365B"/>
              </a:solidFill>
              <a:prstDash val="solid"/>
              <a:bevel/>
            </a:ln>
          </a:top>
          <a:bottom>
            <a:ln w="127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>
            <a:srgbClr val="758085"/>
          </a:solidFill>
        </a:fill>
      </a:tcStyle>
    </a:firstCol>
    <a:lastRow>
      <a:tcTxStyle b="on" i="on">
        <a:fontRef idx="major">
          <a:srgbClr val="26365B"/>
        </a:fontRef>
        <a:srgbClr val="26365B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38100" cap="flat">
              <a:solidFill>
                <a:srgbClr val="26365B"/>
              </a:solidFill>
              <a:prstDash val="solid"/>
              <a:bevel/>
            </a:ln>
          </a:top>
          <a:bottom>
            <a:ln w="127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>
            <a:srgbClr val="758085"/>
          </a:solidFill>
        </a:fill>
      </a:tcStyle>
    </a:lastRow>
    <a:firstRow>
      <a:tcTxStyle b="on" i="on">
        <a:fontRef idx="major">
          <a:srgbClr val="26365B"/>
        </a:fontRef>
        <a:srgbClr val="26365B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12700" cap="flat">
              <a:solidFill>
                <a:srgbClr val="26365B"/>
              </a:solidFill>
              <a:prstDash val="solid"/>
              <a:bevel/>
            </a:ln>
          </a:top>
          <a:bottom>
            <a:ln w="381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>
            <a:srgbClr val="758085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26365B"/>
          </a:solidFill>
        </a:fill>
      </a:tcStyle>
    </a:band2H>
    <a:firstCol>
      <a:tcTxStyle b="on" i="on">
        <a:fontRef idx="major">
          <a:srgbClr val="26365B"/>
        </a:fontRef>
        <a:srgbClr val="26365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76B4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6365B"/>
          </a:solidFill>
        </a:fill>
      </a:tcStyle>
    </a:lastRow>
    <a:firstRow>
      <a:tcTxStyle b="on" i="on">
        <a:fontRef idx="major">
          <a:srgbClr val="26365B"/>
        </a:fontRef>
        <a:srgbClr val="26365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76B4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12700" cap="flat">
              <a:solidFill>
                <a:srgbClr val="26365B"/>
              </a:solidFill>
              <a:prstDash val="solid"/>
              <a:bevel/>
            </a:ln>
          </a:top>
          <a:bottom>
            <a:ln w="127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26365B"/>
        </a:fontRef>
        <a:srgbClr val="26365B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12700" cap="flat">
              <a:solidFill>
                <a:srgbClr val="26365B"/>
              </a:solidFill>
              <a:prstDash val="solid"/>
              <a:bevel/>
            </a:ln>
          </a:top>
          <a:bottom>
            <a:ln w="127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26365B"/>
        </a:fontRef>
        <a:srgbClr val="26365B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38100" cap="flat">
              <a:solidFill>
                <a:srgbClr val="26365B"/>
              </a:solidFill>
              <a:prstDash val="solid"/>
              <a:bevel/>
            </a:ln>
          </a:top>
          <a:bottom>
            <a:ln w="127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26365B"/>
        </a:fontRef>
        <a:srgbClr val="26365B"/>
      </a:tcTxStyle>
      <a:tcStyle>
        <a:tcBdr>
          <a:left>
            <a:ln w="12700" cap="flat">
              <a:solidFill>
                <a:srgbClr val="26365B"/>
              </a:solidFill>
              <a:prstDash val="solid"/>
              <a:bevel/>
            </a:ln>
          </a:left>
          <a:right>
            <a:ln w="12700" cap="flat">
              <a:solidFill>
                <a:srgbClr val="26365B"/>
              </a:solidFill>
              <a:prstDash val="solid"/>
              <a:bevel/>
            </a:ln>
          </a:right>
          <a:top>
            <a:ln w="12700" cap="flat">
              <a:solidFill>
                <a:srgbClr val="26365B"/>
              </a:solidFill>
              <a:prstDash val="solid"/>
              <a:bevel/>
            </a:ln>
          </a:top>
          <a:bottom>
            <a:ln w="38100" cap="flat">
              <a:solidFill>
                <a:srgbClr val="26365B"/>
              </a:solidFill>
              <a:prstDash val="solid"/>
              <a:bevel/>
            </a:ln>
          </a:bottom>
          <a:insideH>
            <a:ln w="12700" cap="flat">
              <a:solidFill>
                <a:srgbClr val="26365B"/>
              </a:solidFill>
              <a:prstDash val="solid"/>
              <a:bevel/>
            </a:ln>
          </a:insideH>
          <a:insideV>
            <a:ln w="12700" cap="flat">
              <a:solidFill>
                <a:srgbClr val="26365B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76" autoAdjust="0"/>
    <p:restoredTop sz="94697"/>
  </p:normalViewPr>
  <p:slideViewPr>
    <p:cSldViewPr>
      <p:cViewPr>
        <p:scale>
          <a:sx n="72" d="100"/>
          <a:sy n="72" d="100"/>
        </p:scale>
        <p:origin x="1336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Hoja_de_c_lculo_de_Microsoft_Excel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en%20Microsoft%20Office%20PowerPoint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Hoja_de_c_lculo_de_Microsoft_Excel8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2%20en%20Microsoft%20Office%20PowerPoin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Gr&#225;fico%20en%20Microsoft%20Office%20PowerPoin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Hoja_de_c_lculo_de_Microsoft_Excel3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Hoja_de_c_lculo_de_Microsoft_Excel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Nautilus:Library:Application%20Support:Microsoft:Office:Office%202011%20AutoRecovery:Libro1%20(versi&#243;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800" cap="none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Distribución por sexo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2F-4FD1-9AC4-F89533439A13}"/>
              </c:ext>
            </c:extLst>
          </c:dPt>
          <c:dPt>
            <c:idx val="1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2F-4FD1-9AC4-F89533439A13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F8F8F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/>
                      <a:t>Hombre 114</a:t>
                    </a:r>
                    <a:r>
                      <a:rPr lang="en-US" baseline="0"/>
                      <a:t> </a:t>
                    </a:r>
                    <a:r>
                      <a:rPr lang="en-US"/>
                      <a:t>48%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8F8F8"/>
                      </a:solidFill>
                      <a:effectLst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S_tradn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A2F-4FD1-9AC4-F89533439A1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rgbClr val="F8F8F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r>
                      <a:rPr lang="en-US"/>
                      <a:t>Mujer  124</a:t>
                    </a:r>
                  </a:p>
                  <a:p>
                    <a:pPr>
                      <a:defRPr sz="1600">
                        <a:solidFill>
                          <a:srgbClr val="F8F8F8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defRPr>
                    </a:pPr>
                    <a:r>
                      <a:rPr lang="en-US"/>
                      <a:t>52%</a:t>
                    </a:r>
                  </a:p>
                </c:rich>
              </c:tx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rgbClr val="F8F8F8"/>
                      </a:solidFill>
                      <a:effectLst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s-ES_tradnl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A2F-4FD1-9AC4-F89533439A13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rgbClr val="26365B">
                  <a:alpha val="90000"/>
                </a:srgbClr>
              </a:solidFill>
              <a:ln w="12700" cap="flat" cmpd="sng" algn="ctr">
                <a:solidFill>
                  <a:srgbClr val="6076B4"/>
                </a:solidFill>
                <a:round/>
              </a:ln>
              <a:effectLst>
                <a:outerShdw blurRad="50800" dist="38100" dir="2700000" algn="tl" rotWithShape="0">
                  <a:srgbClr val="6076B4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F8F8F8"/>
                    </a:solidFill>
                    <a:effectLst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Hoja1!$B$3:$B$4</c:f>
              <c:strCache>
                <c:ptCount val="2"/>
                <c:pt idx="0">
                  <c:v>Hombre </c:v>
                </c:pt>
                <c:pt idx="1">
                  <c:v>Mujer </c:v>
                </c:pt>
              </c:strCache>
            </c:strRef>
          </c:cat>
          <c:val>
            <c:numRef>
              <c:f>Hoja1!$C$3:$C$4</c:f>
              <c:numCache>
                <c:formatCode>General</c:formatCode>
                <c:ptCount val="2"/>
                <c:pt idx="0">
                  <c:v>114.0</c:v>
                </c:pt>
                <c:pt idx="1">
                  <c:v>124.0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A2F-4FD1-9AC4-F89533439A1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rgbClr val="F8F8F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CL" sz="2800" noProof="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Prevalencia Catarata Subcapsular Posterior según Herencia </a:t>
            </a:r>
          </a:p>
        </c:rich>
      </c:tx>
      <c:layout>
        <c:manualLayout>
          <c:xMode val="edge"/>
          <c:yMode val="edge"/>
          <c:x val="0.168413191005952"/>
          <c:y val="0.0157942649821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rgbClr val="F8F8F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S_tradn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1122793246625"/>
          <c:y val="0.282982031847208"/>
          <c:w val="0.752112913571333"/>
          <c:h val="0.618826142037286"/>
        </c:manualLayout>
      </c:layout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29999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F8F8F8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Hoja1!$B$64:$B$67</c:f>
              <c:strCache>
                <c:ptCount val="4"/>
                <c:pt idx="0">
                  <c:v>ADRP</c:v>
                </c:pt>
                <c:pt idx="1">
                  <c:v>ARRP </c:v>
                </c:pt>
                <c:pt idx="2">
                  <c:v>XLRP</c:v>
                </c:pt>
                <c:pt idx="3">
                  <c:v>RP SD</c:v>
                </c:pt>
              </c:strCache>
            </c:strRef>
          </c:cat>
          <c:val>
            <c:numRef>
              <c:f>Hoja1!$C$64:$C$67</c:f>
              <c:numCache>
                <c:formatCode>0.0%</c:formatCode>
                <c:ptCount val="4"/>
                <c:pt idx="0" formatCode="0%">
                  <c:v>0.75</c:v>
                </c:pt>
                <c:pt idx="1">
                  <c:v>0.835</c:v>
                </c:pt>
                <c:pt idx="2" formatCode="0%">
                  <c:v>0.73</c:v>
                </c:pt>
                <c:pt idx="3" formatCode="0%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82D-4E5C-896E-1F10FA09C9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765217520"/>
        <c:axId val="-1765215200"/>
        <c:axId val="0"/>
      </c:bar3DChart>
      <c:catAx>
        <c:axId val="-176521752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F8F8F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S_tradnl"/>
          </a:p>
        </c:txPr>
        <c:crossAx val="-1765215200"/>
        <c:crosses val="autoZero"/>
        <c:auto val="1"/>
        <c:lblAlgn val="ctr"/>
        <c:lblOffset val="100"/>
        <c:noMultiLvlLbl val="0"/>
      </c:catAx>
      <c:valAx>
        <c:axId val="-176521520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176521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F8F8F8"/>
                </a:solidFill>
                <a:latin typeface="Calibri"/>
                <a:ea typeface="+mn-ea"/>
                <a:cs typeface="Calibri"/>
              </a:defRPr>
            </a:pPr>
            <a:r>
              <a:rPr lang="es-CL" sz="2800" b="1" dirty="0">
                <a:solidFill>
                  <a:srgbClr val="F8F8F8"/>
                </a:solidFill>
                <a:latin typeface="Calibri"/>
                <a:cs typeface="Calibri"/>
              </a:rPr>
              <a:t>Prevalencia</a:t>
            </a:r>
            <a:r>
              <a:rPr lang="es-CL" sz="2800" b="1" baseline="0" dirty="0">
                <a:solidFill>
                  <a:srgbClr val="F8F8F8"/>
                </a:solidFill>
                <a:latin typeface="Calibri"/>
                <a:cs typeface="Calibri"/>
              </a:rPr>
              <a:t> de Edema Macular </a:t>
            </a:r>
            <a:endParaRPr lang="es-CL" sz="2800" b="1" dirty="0">
              <a:solidFill>
                <a:srgbClr val="F8F8F8"/>
              </a:solidFill>
              <a:latin typeface="Calibri"/>
              <a:cs typeface="Calibri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88-46D0-AD42-3433B34F36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88-46D0-AD42-3433B34F36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8F8F8"/>
                    </a:solidFill>
                    <a:latin typeface="Calibri"/>
                    <a:ea typeface="+mn-ea"/>
                    <a:cs typeface="Calibri"/>
                  </a:defRPr>
                </a:pPr>
                <a:endParaRPr lang="es-ES_tradnl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'[Gráfico en Microsoft Office PowerPoint]Hoja1'!$B$46:$B$47</c:f>
              <c:strCache>
                <c:ptCount val="2"/>
                <c:pt idx="0">
                  <c:v>Con Edema Macular </c:v>
                </c:pt>
                <c:pt idx="1">
                  <c:v>Sin Edema Macular </c:v>
                </c:pt>
              </c:strCache>
            </c:strRef>
          </c:cat>
          <c:val>
            <c:numRef>
              <c:f>'[Gráfico en Microsoft Office PowerPoint]Hoja1'!$C$46:$C$47</c:f>
              <c:numCache>
                <c:formatCode>0</c:formatCode>
                <c:ptCount val="2"/>
                <c:pt idx="0">
                  <c:v>28.0</c:v>
                </c:pt>
                <c:pt idx="1">
                  <c:v>210.0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76-4BE6-8E83-B5C80DA6EB7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F8F8F8"/>
              </a:solidFill>
              <a:latin typeface="Calibri"/>
              <a:ea typeface="+mn-ea"/>
              <a:cs typeface="Calibri"/>
            </a:defRPr>
          </a:pPr>
          <a:endParaRPr lang="es-ES_tradn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_tradn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20" normalizeH="0" baseline="0">
                <a:solidFill>
                  <a:srgbClr val="F8F8F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CL" sz="2800" cap="none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Prevalencia de Edema Macular       según  Herencia  </a:t>
            </a:r>
          </a:p>
        </c:rich>
      </c:tx>
      <c:layout>
        <c:manualLayout>
          <c:xMode val="edge"/>
          <c:yMode val="edge"/>
          <c:x val="0.139045389884216"/>
          <c:y val="0.01951217624271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20" normalizeH="0" baseline="0">
              <a:solidFill>
                <a:srgbClr val="F8F8F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S_tradn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926685984166011"/>
          <c:y val="0.264928441466431"/>
          <c:w val="0.834196092826028"/>
          <c:h val="0.61186826025577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  <a:p>
                    <a:r>
                      <a:rPr lang="en-US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7A4-42C1-B0E3-AEEF098DD8E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18</a:t>
                    </a:r>
                  </a:p>
                  <a:p>
                    <a:r>
                      <a:rPr lang="en-US"/>
                      <a:t>12,5%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7A4-42C1-B0E3-AEEF098DD8E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  <a:p>
                    <a:r>
                      <a:rPr lang="en-US" baseline="0"/>
                      <a:t> 4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7A4-42C1-B0E3-AEEF098DD8E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8F8F8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Hoja1!$B$35:$B$38</c:f>
              <c:strCache>
                <c:ptCount val="4"/>
                <c:pt idx="0">
                  <c:v>ADRP</c:v>
                </c:pt>
                <c:pt idx="1">
                  <c:v>ARRP </c:v>
                </c:pt>
                <c:pt idx="2">
                  <c:v>XLRP</c:v>
                </c:pt>
                <c:pt idx="3">
                  <c:v>RP SD</c:v>
                </c:pt>
              </c:strCache>
            </c:strRef>
          </c:cat>
          <c:val>
            <c:numRef>
              <c:f>Hoja1!$C$35:$C$38</c:f>
              <c:numCache>
                <c:formatCode>0.0%</c:formatCode>
                <c:ptCount val="4"/>
                <c:pt idx="0" formatCode="0%">
                  <c:v>0.17</c:v>
                </c:pt>
                <c:pt idx="1">
                  <c:v>0.125</c:v>
                </c:pt>
                <c:pt idx="2" formatCode="0%">
                  <c:v>0.04</c:v>
                </c:pt>
                <c:pt idx="3" formatCode="0%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8F-44B1-84C2-75881E5CED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-1762682992"/>
        <c:axId val="-1762681216"/>
        <c:axId val="0"/>
      </c:bar3DChart>
      <c:catAx>
        <c:axId val="-17626829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cap="all" spc="120" normalizeH="0" baseline="0">
                <a:solidFill>
                  <a:srgbClr val="F8F8F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S_tradnl"/>
          </a:p>
        </c:txPr>
        <c:crossAx val="-1762681216"/>
        <c:crosses val="autoZero"/>
        <c:auto val="1"/>
        <c:lblAlgn val="ctr"/>
        <c:lblOffset val="100"/>
        <c:noMultiLvlLbl val="0"/>
      </c:catAx>
      <c:valAx>
        <c:axId val="-176268121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176268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F8F8F8"/>
                </a:solidFill>
                <a:latin typeface="+mn-lt"/>
                <a:ea typeface="+mn-ea"/>
                <a:cs typeface="+mn-cs"/>
              </a:defRPr>
            </a:pPr>
            <a:r>
              <a:rPr lang="es-CL" sz="2800" b="1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Distribución</a:t>
            </a:r>
            <a:r>
              <a:rPr lang="es-CL" sz="2800" b="1" baseline="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según Herencia </a:t>
            </a:r>
            <a:endParaRPr lang="es-CL" sz="2800" b="1" dirty="0">
              <a:solidFill>
                <a:srgbClr val="F8F8F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22946833067931"/>
          <c:y val="0.0228231725288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F8F8F8"/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title>
    <c:autoTitleDeleted val="0"/>
    <c:view3D>
      <c:rotX val="30"/>
      <c:rotY val="2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805768345926"/>
          <c:y val="0.331588313665568"/>
          <c:w val="0.720745526802162"/>
          <c:h val="0.500888025060194"/>
        </c:manualLayout>
      </c:layout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4175554568011"/>
          <c:y val="0.865764573712429"/>
          <c:w val="0.457585268303522"/>
          <c:h val="0.09837044088515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F8F8F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S_tradn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800" b="0">
                <a:solidFill>
                  <a:srgbClr val="FFFFFF"/>
                </a:solidFill>
              </a:defRPr>
            </a:pPr>
            <a:r>
              <a:rPr lang="es-ES" sz="2800" b="1" dirty="0">
                <a:solidFill>
                  <a:srgbClr val="FFFFFF"/>
                </a:solidFill>
                <a:latin typeface="Calibri"/>
                <a:cs typeface="Calibri"/>
              </a:rPr>
              <a:t>Distribución</a:t>
            </a:r>
            <a:r>
              <a:rPr lang="es-ES" sz="2800" b="1" baseline="0" dirty="0">
                <a:solidFill>
                  <a:srgbClr val="FFFFFF"/>
                </a:solidFill>
                <a:latin typeface="Calibri"/>
                <a:cs typeface="Calibri"/>
              </a:rPr>
              <a:t> según herencia</a:t>
            </a:r>
            <a:endParaRPr lang="es-ES" sz="2800" b="1" dirty="0">
              <a:solidFill>
                <a:srgbClr val="FFFFFF"/>
              </a:solidFill>
              <a:latin typeface="Calibri"/>
              <a:cs typeface="Calibri"/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82497091629408"/>
          <c:y val="0.191056510696342"/>
          <c:w val="0.708293673734348"/>
          <c:h val="0.72855870952610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009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BD-47E4-99B1-B9AB7247347A}"/>
              </c:ext>
            </c:extLst>
          </c:dPt>
          <c:dPt>
            <c:idx val="1"/>
            <c:bubble3D val="0"/>
            <c:explosion val="3"/>
            <c:spPr>
              <a:solidFill>
                <a:srgbClr val="FF66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EBD-47E4-99B1-B9AB7247347A}"/>
              </c:ext>
            </c:extLst>
          </c:dPt>
          <c:dPt>
            <c:idx val="2"/>
            <c:bubble3D val="0"/>
            <c:spPr>
              <a:solidFill>
                <a:srgbClr val="008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EBD-47E4-99B1-B9AB7247347A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EBD-47E4-99B1-B9AB7247347A}"/>
              </c:ext>
            </c:extLst>
          </c:dPt>
          <c:dLbls>
            <c:dLbl>
              <c:idx val="0"/>
              <c:layout>
                <c:manualLayout>
                  <c:x val="-0.0614588341472878"/>
                  <c:y val="0.0707708788529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EBD-47E4-99B1-B9AB7247347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4928349946569"/>
                  <c:y val="0.064057118653482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EBD-47E4-99B1-B9AB7247347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824011299984882"/>
                  <c:y val="-0.2899540868915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EBD-47E4-99B1-B9AB7247347A}"/>
                </c:ext>
                <c:ext xmlns:c15="http://schemas.microsoft.com/office/drawing/2012/chart" uri="{CE6537A1-D6FC-4f65-9D91-7224C49458BB}">
                  <c15:layout>
                    <c:manualLayout>
                      <c:w val="0.133901836247543"/>
                      <c:h val="0.159222277771606"/>
                    </c:manualLayout>
                  </c15:layout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800" b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EBD-47E4-99B1-B9AB7247347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FFFFFF"/>
                    </a:solidFill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'[Gráfico 2 en Microsoft Office PowerPoint]Hoja1'!$B$28:$B$31</c:f>
              <c:strCache>
                <c:ptCount val="4"/>
                <c:pt idx="0">
                  <c:v>XLRP</c:v>
                </c:pt>
                <c:pt idx="1">
                  <c:v>RP SD</c:v>
                </c:pt>
                <c:pt idx="2">
                  <c:v>ARRP</c:v>
                </c:pt>
                <c:pt idx="3">
                  <c:v>ADRP</c:v>
                </c:pt>
              </c:strCache>
            </c:strRef>
          </c:cat>
          <c:val>
            <c:numRef>
              <c:f>'[Gráfico 2 en Microsoft Office PowerPoint]Hoja1'!$C$28:$C$31</c:f>
              <c:numCache>
                <c:formatCode>General</c:formatCode>
                <c:ptCount val="4"/>
                <c:pt idx="0">
                  <c:v>25.0</c:v>
                </c:pt>
                <c:pt idx="1">
                  <c:v>17.0</c:v>
                </c:pt>
                <c:pt idx="2">
                  <c:v>143.0</c:v>
                </c:pt>
                <c:pt idx="3">
                  <c:v>53.0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EBD-47E4-99B1-B9AB724734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40673035560305"/>
          <c:y val="0.514503211062968"/>
          <c:w val="0.1263665124403"/>
          <c:h val="0.248236307076991"/>
        </c:manualLayout>
      </c:layout>
      <c:overlay val="0"/>
      <c:txPr>
        <a:bodyPr/>
        <a:lstStyle/>
        <a:p>
          <a:pPr>
            <a:defRPr sz="1600" b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defRPr>
          </a:pPr>
          <a:endParaRPr lang="es-ES_trad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'[Gráfico en Microsoft Office PowerPoint]Hoja1'!$N$45:$N$46</c:f>
              <c:strCache>
                <c:ptCount val="2"/>
                <c:pt idx="0">
                  <c:v>Sd. USHER </c:v>
                </c:pt>
                <c:pt idx="1">
                  <c:v>Sd. BARDET BIEDL</c:v>
                </c:pt>
              </c:strCache>
            </c:strRef>
          </c:cat>
          <c:val>
            <c:numRef>
              <c:f>'[Gráfico en Microsoft Office PowerPoint]Hoja1'!$O$45:$O$46</c:f>
              <c:numCache>
                <c:formatCode>General</c:formatCode>
                <c:ptCount val="2"/>
                <c:pt idx="0">
                  <c:v>13.0</c:v>
                </c:pt>
                <c:pt idx="1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00-4C17-B874-DA44172FBAC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F8F8F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CL" sz="2800" b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Prevalencia</a:t>
            </a:r>
            <a:r>
              <a:rPr lang="es-CL" sz="2800" b="1" baseline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Edema Macular </a:t>
            </a:r>
            <a:endParaRPr lang="es-CL" sz="2800" b="1">
              <a:solidFill>
                <a:srgbClr val="F8F8F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F8F8F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S_tradn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F8F8F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S_tradn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800" b="1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</a:t>
            </a:r>
            <a:r>
              <a:rPr lang="es-CL" sz="2800" b="1" baseline="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Cristalino al ingreso.</a:t>
            </a:r>
            <a:r>
              <a:rPr lang="es-CL" b="1" baseline="0" dirty="0"/>
              <a:t> </a:t>
            </a:r>
            <a:endParaRPr lang="es-CL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847929289907959"/>
          <c:y val="0.220738664199481"/>
          <c:w val="0.832110000598224"/>
          <c:h val="0.62851814534484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57-41D9-8C27-3B4FC757B0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57-41D9-8C27-3B4FC757B0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057-41D9-8C27-3B4FC757B0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F8F8F8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s-ES_tradn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Hoja1!$B$51:$B$53</c:f>
              <c:strCache>
                <c:ptCount val="3"/>
                <c:pt idx="0">
                  <c:v>Cristalino claro</c:v>
                </c:pt>
                <c:pt idx="1">
                  <c:v>Catarata </c:v>
                </c:pt>
                <c:pt idx="2">
                  <c:v>Pseudofáquico</c:v>
                </c:pt>
              </c:strCache>
            </c:strRef>
          </c:cat>
          <c:val>
            <c:numRef>
              <c:f>Hoja1!$C$51:$C$53</c:f>
              <c:numCache>
                <c:formatCode>General</c:formatCode>
                <c:ptCount val="3"/>
                <c:pt idx="0">
                  <c:v>172.0</c:v>
                </c:pt>
                <c:pt idx="1">
                  <c:v>192.0</c:v>
                </c:pt>
                <c:pt idx="2">
                  <c:v>112.0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057-41D9-8C27-3B4FC757B0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F8F8F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S_tradn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F8F8F8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s-CL" sz="2800" b="1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Prevalencia</a:t>
            </a:r>
            <a:r>
              <a:rPr lang="es-CL" sz="2800" b="1" baseline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Edema Macular </a:t>
            </a:r>
            <a:endParaRPr lang="es-CL" sz="2800" b="1">
              <a:solidFill>
                <a:srgbClr val="F8F8F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F8F8F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S_tradn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2800" b="1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Estado</a:t>
            </a:r>
            <a:r>
              <a:rPr lang="es-CL" sz="2800" b="1" baseline="0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del Cristalino al ingreso.</a:t>
            </a:r>
            <a:r>
              <a:rPr lang="es-CL" b="1" baseline="0" dirty="0"/>
              <a:t> </a:t>
            </a:r>
            <a:endParaRPr lang="es-CL" b="1" dirty="0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0847929289907959"/>
          <c:y val="0.220738664199481"/>
          <c:w val="0.832110000598224"/>
          <c:h val="0.62851814534484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F8F8F8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S_tradnl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rgbClr val="F8F8F8"/>
                </a:solidFill>
              </a:defRPr>
            </a:pPr>
            <a:r>
              <a:rPr lang="es-ES" sz="2000" dirty="0">
                <a:solidFill>
                  <a:srgbClr val="F8F8F8"/>
                </a:solidFill>
                <a:latin typeface="Calibri"/>
                <a:cs typeface="Calibri"/>
              </a:rPr>
              <a:t>Status</a:t>
            </a:r>
            <a:r>
              <a:rPr lang="es-ES" sz="2000" baseline="0" dirty="0">
                <a:solidFill>
                  <a:srgbClr val="F8F8F8"/>
                </a:solidFill>
                <a:latin typeface="Calibri"/>
                <a:cs typeface="Calibri"/>
              </a:rPr>
              <a:t> del </a:t>
            </a:r>
            <a:r>
              <a:rPr lang="es-ES" sz="2000" baseline="0" dirty="0" smtClean="0">
                <a:solidFill>
                  <a:srgbClr val="F8F8F8"/>
                </a:solidFill>
                <a:latin typeface="Calibri"/>
                <a:cs typeface="Calibri"/>
              </a:rPr>
              <a:t>cristalino al ingreso</a:t>
            </a:r>
            <a:endParaRPr lang="es-ES" sz="2000" dirty="0">
              <a:solidFill>
                <a:srgbClr val="F8F8F8"/>
              </a:solidFill>
              <a:latin typeface="Calibri"/>
              <a:cs typeface="Calibri"/>
            </a:endParaRP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Hoja1!$B$64</c:f>
              <c:strCache>
                <c:ptCount val="1"/>
                <c:pt idx="0">
                  <c:v>faquico claro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Hoja1!$C$63:$F$63</c:f>
              <c:strCache>
                <c:ptCount val="4"/>
                <c:pt idx="0">
                  <c:v>XLRP</c:v>
                </c:pt>
                <c:pt idx="1">
                  <c:v>ADRP</c:v>
                </c:pt>
                <c:pt idx="2">
                  <c:v>ARRP</c:v>
                </c:pt>
                <c:pt idx="3">
                  <c:v>RP SD</c:v>
                </c:pt>
              </c:strCache>
            </c:strRef>
          </c:cat>
          <c:val>
            <c:numRef>
              <c:f>Hoja1!$C$64:$F$64</c:f>
              <c:numCache>
                <c:formatCode>General</c:formatCode>
                <c:ptCount val="4"/>
                <c:pt idx="0">
                  <c:v>26.0</c:v>
                </c:pt>
                <c:pt idx="1">
                  <c:v>37.0</c:v>
                </c:pt>
                <c:pt idx="2">
                  <c:v>78.0</c:v>
                </c:pt>
                <c:pt idx="3">
                  <c:v>25.0</c:v>
                </c:pt>
              </c:numCache>
            </c:numRef>
          </c:val>
        </c:ser>
        <c:ser>
          <c:idx val="1"/>
          <c:order val="1"/>
          <c:tx>
            <c:strRef>
              <c:f>Hoja1!$B$65</c:f>
              <c:strCache>
                <c:ptCount val="1"/>
                <c:pt idx="0">
                  <c:v>pseudofaquico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Hoja1!$C$63:$F$63</c:f>
              <c:strCache>
                <c:ptCount val="4"/>
                <c:pt idx="0">
                  <c:v>XLRP</c:v>
                </c:pt>
                <c:pt idx="1">
                  <c:v>ADRP</c:v>
                </c:pt>
                <c:pt idx="2">
                  <c:v>ARRP</c:v>
                </c:pt>
                <c:pt idx="3">
                  <c:v>RP SD</c:v>
                </c:pt>
              </c:strCache>
            </c:strRef>
          </c:cat>
          <c:val>
            <c:numRef>
              <c:f>Hoja1!$C$65:$F$65</c:f>
              <c:numCache>
                <c:formatCode>General</c:formatCode>
                <c:ptCount val="4"/>
                <c:pt idx="0">
                  <c:v>8.0</c:v>
                </c:pt>
                <c:pt idx="1">
                  <c:v>38.0</c:v>
                </c:pt>
                <c:pt idx="2">
                  <c:v>60.0</c:v>
                </c:pt>
                <c:pt idx="3">
                  <c:v>6.0</c:v>
                </c:pt>
              </c:numCache>
            </c:numRef>
          </c:val>
        </c:ser>
        <c:ser>
          <c:idx val="2"/>
          <c:order val="2"/>
          <c:tx>
            <c:strRef>
              <c:f>Hoja1!$B$66</c:f>
              <c:strCache>
                <c:ptCount val="1"/>
                <c:pt idx="0">
                  <c:v>catarata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Hoja1!$C$63:$F$63</c:f>
              <c:strCache>
                <c:ptCount val="4"/>
                <c:pt idx="0">
                  <c:v>XLRP</c:v>
                </c:pt>
                <c:pt idx="1">
                  <c:v>ADRP</c:v>
                </c:pt>
                <c:pt idx="2">
                  <c:v>ARRP</c:v>
                </c:pt>
                <c:pt idx="3">
                  <c:v>RP SD</c:v>
                </c:pt>
              </c:strCache>
            </c:strRef>
          </c:cat>
          <c:val>
            <c:numRef>
              <c:f>Hoja1!$C$66:$F$66</c:f>
              <c:numCache>
                <c:formatCode>General</c:formatCode>
                <c:ptCount val="4"/>
                <c:pt idx="0">
                  <c:v>15.0</c:v>
                </c:pt>
                <c:pt idx="1">
                  <c:v>28.0</c:v>
                </c:pt>
                <c:pt idx="2">
                  <c:v>146.0</c:v>
                </c:pt>
                <c:pt idx="3">
                  <c:v>3.0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751553376"/>
        <c:axId val="-1874264704"/>
        <c:axId val="0"/>
      </c:bar3DChart>
      <c:catAx>
        <c:axId val="-175155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8F8F8"/>
                </a:solidFill>
              </a:defRPr>
            </a:pPr>
            <a:endParaRPr lang="es-ES_tradnl"/>
          </a:p>
        </c:txPr>
        <c:crossAx val="-1874264704"/>
        <c:crosses val="autoZero"/>
        <c:auto val="1"/>
        <c:lblAlgn val="ctr"/>
        <c:lblOffset val="100"/>
        <c:noMultiLvlLbl val="0"/>
      </c:catAx>
      <c:valAx>
        <c:axId val="-18742647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F8F8F8"/>
                    </a:solidFill>
                    <a:latin typeface="Calibri"/>
                    <a:cs typeface="Calibri"/>
                  </a:defRPr>
                </a:pPr>
                <a:r>
                  <a:rPr lang="es-ES">
                    <a:solidFill>
                      <a:srgbClr val="F8F8F8"/>
                    </a:solidFill>
                    <a:latin typeface="Calibri"/>
                    <a:cs typeface="Calibri"/>
                  </a:rPr>
                  <a:t>n=</a:t>
                </a:r>
                <a:r>
                  <a:rPr lang="es-ES" baseline="0">
                    <a:solidFill>
                      <a:srgbClr val="F8F8F8"/>
                    </a:solidFill>
                    <a:latin typeface="Calibri"/>
                    <a:cs typeface="Calibri"/>
                  </a:rPr>
                  <a:t> 470 ojos</a:t>
                </a:r>
                <a:endParaRPr lang="es-ES">
                  <a:solidFill>
                    <a:srgbClr val="F8F8F8"/>
                  </a:solidFill>
                  <a:latin typeface="Calibri"/>
                  <a:cs typeface="Calibri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8F8F8"/>
                </a:solidFill>
              </a:defRPr>
            </a:pPr>
            <a:endParaRPr lang="es-ES_tradnl"/>
          </a:p>
        </c:txPr>
        <c:crossAx val="-17515533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solidFill>
                <a:srgbClr val="F8F8F8"/>
              </a:solidFill>
              <a:latin typeface="Calibri"/>
              <a:cs typeface="Calibri"/>
            </a:defRPr>
          </a:pPr>
          <a:endParaRPr lang="es-ES_tradn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46">
            <a:extLst>
              <a:ext uri="{FF2B5EF4-FFF2-40B4-BE49-F238E27FC236}">
                <a16:creationId xmlns:a16="http://schemas.microsoft.com/office/drawing/2014/main" xmlns="" id="{ADA3E5DA-C6D4-4F9C-929A-0FB0135B9B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Shape 47">
            <a:extLst>
              <a:ext uri="{FF2B5EF4-FFF2-40B4-BE49-F238E27FC236}">
                <a16:creationId xmlns:a16="http://schemas.microsoft.com/office/drawing/2014/main" xmlns="" id="{D99414DB-3E9D-472E-9EE6-AEF6F2F6B23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CL" altLang="es-CL"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4456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Marcador de imagen d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s-ES_tradnl" sz="800">
                <a:latin typeface="Calibri" charset="0"/>
              </a:rPr>
              <a:t>El 67.9% de los pacientes reside en la Región Metropolitana y 32.1% fuera de ella</a:t>
            </a:r>
            <a:endParaRPr lang="es-ES">
              <a:latin typeface="Calibri" charset="0"/>
            </a:endParaRPr>
          </a:p>
        </p:txBody>
      </p:sp>
      <p:sp>
        <p:nvSpPr>
          <p:cNvPr id="16387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3E8A33A-D119-BB45-8B21-33342539A46E}" type="slidenum">
              <a:rPr lang="es-ES" sz="1200"/>
              <a:pPr eaLnBrk="1" hangingPunct="1"/>
              <a:t>8</a:t>
            </a:fld>
            <a:endParaRPr lang="es-E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Total de </a:t>
            </a:r>
            <a:r>
              <a:rPr lang="en-US" dirty="0" err="1" smtClean="0">
                <a:solidFill>
                  <a:srgbClr val="FF0000"/>
                </a:solidFill>
              </a:rPr>
              <a:t>ojos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Mejor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ojo</a:t>
            </a:r>
            <a:r>
              <a:rPr lang="en-US" baseline="0" dirty="0" smtClean="0">
                <a:solidFill>
                  <a:srgbClr val="FF0000"/>
                </a:solidFill>
              </a:rPr>
              <a:t>? </a:t>
            </a:r>
            <a:r>
              <a:rPr lang="en-US" baseline="0" dirty="0" err="1" smtClean="0">
                <a:solidFill>
                  <a:srgbClr val="FF0000"/>
                </a:solidFill>
              </a:rPr>
              <a:t>Peor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ojo</a:t>
            </a:r>
            <a:r>
              <a:rPr lang="en-US" baseline="0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4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Total de </a:t>
            </a:r>
            <a:r>
              <a:rPr lang="en-US" dirty="0" err="1" smtClean="0">
                <a:solidFill>
                  <a:srgbClr val="FF0000"/>
                </a:solidFill>
              </a:rPr>
              <a:t>ojos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Mejor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ojo</a:t>
            </a:r>
            <a:r>
              <a:rPr lang="en-US" baseline="0" dirty="0" smtClean="0">
                <a:solidFill>
                  <a:srgbClr val="FF0000"/>
                </a:solidFill>
              </a:rPr>
              <a:t>? </a:t>
            </a:r>
            <a:r>
              <a:rPr lang="en-US" baseline="0" dirty="0" err="1" smtClean="0">
                <a:solidFill>
                  <a:srgbClr val="FF0000"/>
                </a:solidFill>
              </a:rPr>
              <a:t>Peor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ojo</a:t>
            </a:r>
            <a:r>
              <a:rPr lang="en-US" baseline="0" dirty="0" smtClean="0">
                <a:solidFill>
                  <a:srgbClr val="FF0000"/>
                </a:solidFill>
              </a:rPr>
              <a:t>?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3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0000"/>
                </a:solidFill>
              </a:rPr>
              <a:t>Total de </a:t>
            </a:r>
            <a:r>
              <a:rPr lang="en-US" dirty="0" err="1" smtClean="0">
                <a:solidFill>
                  <a:srgbClr val="FF0000"/>
                </a:solidFill>
              </a:rPr>
              <a:t>ojos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Mejor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ojo</a:t>
            </a:r>
            <a:r>
              <a:rPr lang="en-US" baseline="0" dirty="0" smtClean="0">
                <a:solidFill>
                  <a:srgbClr val="FF0000"/>
                </a:solidFill>
              </a:rPr>
              <a:t>? </a:t>
            </a:r>
            <a:r>
              <a:rPr lang="en-US" baseline="0" dirty="0" err="1" smtClean="0">
                <a:solidFill>
                  <a:srgbClr val="FF0000"/>
                </a:solidFill>
              </a:rPr>
              <a:t>Peor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ojo</a:t>
            </a:r>
            <a:r>
              <a:rPr lang="en-US" baseline="0" dirty="0" smtClean="0">
                <a:solidFill>
                  <a:srgbClr val="FF0000"/>
                </a:solidFill>
              </a:rPr>
              <a:t>?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/>
            <a:r>
              <a:t>Texto del título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</a:lvl1pPr>
            <a:lvl2pPr algn="ctr">
              <a:buFontTx/>
            </a:lvl2pPr>
            <a:lvl3pPr algn="ctr">
              <a:buFontTx/>
            </a:lvl3pPr>
            <a:lvl4pPr algn="ctr">
              <a:buFontTx/>
            </a:lvl4pPr>
            <a:lvl5pPr algn="ctr">
              <a:buFontTx/>
            </a:lvl5pPr>
          </a:lstStyle>
          <a:p>
            <a:pPr lvl="0"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xmlns="" id="{4D8F7330-E366-4945-AC7A-537CF08B53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601CF-1586-44B5-BF31-B4CF821B3D6B}" type="slidenum">
              <a:rPr lang="es-CL" altLang="es-MX"/>
              <a:pPr>
                <a:defRPr/>
              </a:pPr>
              <a:t>‹Nr.›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323254561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/>
            <a:r>
              <a:t>Texto del título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5"/>
          </a:xfrm>
          <a:prstGeom prst="rect">
            <a:avLst/>
          </a:prstGeom>
        </p:spPr>
        <p:txBody>
          <a:bodyPr/>
          <a:lstStyle/>
          <a:p>
            <a:pPr lvl="0"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xmlns="" id="{9E45A8A8-77A6-4E5D-9EAD-8FC97C3956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93AB6-2E2F-4755-BA4F-ADB9F4E25A89}" type="slidenum">
              <a:rPr lang="es-CL" altLang="es-MX"/>
              <a:pPr>
                <a:defRPr/>
              </a:pPr>
              <a:t>‹Nr.›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29178865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77918-DD8C-CC44-ABB2-7CB7DDB62406}" type="datetimeFigureOut">
              <a:rPr lang="es-ES"/>
              <a:pPr>
                <a:defRPr/>
              </a:pPr>
              <a:t>5/2/19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B55F1-3D5F-034C-895A-36AA6A29F407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433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Texto del título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xmlns="" id="{6DE188E6-7E60-48C2-B68E-E0B13CF708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DE8F1-B42D-4689-972F-32D36D6B41DB}" type="slidenum">
              <a:rPr lang="es-CL" altLang="es-MX"/>
              <a:pPr>
                <a:defRPr/>
              </a:pPr>
              <a:t>‹Nr.›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32242861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lvl="0"/>
            <a:r>
              <a:t>Texto del título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/>
            </a:lvl1pPr>
            <a:lvl2pPr marL="661306" indent="-204106">
              <a:spcBef>
                <a:spcPts val="400"/>
              </a:spcBef>
              <a:buFontTx/>
              <a:defRPr sz="2000"/>
            </a:lvl2pPr>
            <a:lvl3pPr marL="1104900" indent="-190500">
              <a:spcBef>
                <a:spcPts val="400"/>
              </a:spcBef>
              <a:buFontTx/>
              <a:defRPr sz="2000"/>
            </a:lvl3pPr>
            <a:lvl4pPr marL="1600200" indent="-228600">
              <a:spcBef>
                <a:spcPts val="400"/>
              </a:spcBef>
              <a:buFontTx/>
              <a:defRPr sz="2000"/>
            </a:lvl4pPr>
            <a:lvl5pPr marL="2057400" indent="-228600">
              <a:spcBef>
                <a:spcPts val="400"/>
              </a:spcBef>
              <a:buFontTx/>
              <a:defRPr sz="2000"/>
            </a:lvl5pPr>
          </a:lstStyle>
          <a:p>
            <a:pPr lvl="0"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xmlns="" id="{39FD5EB0-3D4D-4716-AA8E-F0BE22640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FD3D6-246F-4ADF-8290-D031FBE63AD8}" type="slidenum">
              <a:rPr lang="es-CL" altLang="es-MX"/>
              <a:pPr>
                <a:defRPr/>
              </a:pPr>
              <a:t>‹Nr.›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395482478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Texto del título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xmlns="" id="{E4A650C0-27C4-4F6E-8422-705DEAD992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95E48-AE11-4786-8BEF-04C16F08FE81}" type="slidenum">
              <a:rPr lang="es-CL" altLang="es-MX"/>
              <a:pPr>
                <a:defRPr/>
              </a:pPr>
              <a:t>‹Nr.›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71299195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/>
            <a:r>
              <a:t>Texto del título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702127" indent="-244927">
              <a:spcBef>
                <a:spcPts val="500"/>
              </a:spcBef>
              <a:buFontTx/>
              <a:defRPr sz="2400" b="1"/>
            </a:lvl2pPr>
            <a:lvl3pPr marL="1143000" indent="-228600">
              <a:spcBef>
                <a:spcPts val="500"/>
              </a:spcBef>
              <a:buFontTx/>
              <a:defRPr sz="2400" b="1"/>
            </a:lvl3pPr>
            <a:lvl4pPr marL="1645920" indent="-274319">
              <a:spcBef>
                <a:spcPts val="500"/>
              </a:spcBef>
              <a:buFontTx/>
              <a:defRPr sz="2400" b="1"/>
            </a:lvl4pPr>
            <a:lvl5pPr marL="2103120" indent="-274320">
              <a:spcBef>
                <a:spcPts val="500"/>
              </a:spcBef>
              <a:buFontTx/>
              <a:defRPr sz="2400" b="1"/>
            </a:lvl5pPr>
          </a:lstStyle>
          <a:p>
            <a:pPr lvl="0"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xmlns="" id="{8A17895C-DE44-42A1-B32E-12F579F127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37678-8218-4ACF-9569-634E3ECFC014}" type="slidenum">
              <a:rPr lang="es-CL" altLang="es-MX"/>
              <a:pPr>
                <a:defRPr/>
              </a:pPr>
              <a:t>‹Nr.›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1245745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/>
          <a:lstStyle/>
          <a:p>
            <a:pPr lvl="0"/>
            <a:r>
              <a:t>Texto del título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xmlns="" id="{30023BDF-6253-4C84-9429-EEFE4448B5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8F5A3-DCC0-474B-9498-3480B3F11AA7}" type="slidenum">
              <a:rPr lang="es-CL" altLang="es-MX"/>
              <a:pPr>
                <a:defRPr/>
              </a:pPr>
              <a:t>‹Nr.›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2749432191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6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t>Texto del título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xmlns="" id="{B07AC799-34CE-45E5-9613-337062A11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F616A-522A-4C31-B634-D56E4C6A192C}" type="slidenum">
              <a:rPr lang="es-CL" altLang="es-MX"/>
              <a:pPr>
                <a:defRPr/>
              </a:pPr>
              <a:t>‹Nr.›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312431736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/>
            <a:r>
              <a:t>Texto del título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600073" indent="-142873">
              <a:spcBef>
                <a:spcPts val="300"/>
              </a:spcBef>
              <a:buFontTx/>
              <a:defRPr sz="1400"/>
            </a:lvl2pPr>
            <a:lvl3pPr marL="1047750" indent="-133350">
              <a:spcBef>
                <a:spcPts val="300"/>
              </a:spcBef>
              <a:buFontTx/>
              <a:defRPr sz="1400"/>
            </a:lvl3pPr>
            <a:lvl4pPr marL="1531619" indent="-160019">
              <a:spcBef>
                <a:spcPts val="300"/>
              </a:spcBef>
              <a:buFontTx/>
              <a:defRPr sz="1400"/>
            </a:lvl4pPr>
            <a:lvl5pPr marL="1988820" indent="-160020">
              <a:spcBef>
                <a:spcPts val="300"/>
              </a:spcBef>
              <a:buFontTx/>
              <a:defRPr sz="1400"/>
            </a:lvl5pPr>
          </a:lstStyle>
          <a:p>
            <a:pPr lvl="0"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xmlns="" id="{A2175B30-B412-4C4A-B25D-7D60FF1EFC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DAD9-5BD5-4611-A745-A69730D69629}" type="slidenum">
              <a:rPr lang="es-CL" altLang="es-MX"/>
              <a:pPr>
                <a:defRPr/>
              </a:pPr>
              <a:t>‹Nr.›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286749720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Texto del título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xmlns="" id="{151ED67C-062B-4847-9327-F040CFFA67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9FF5-2ACE-4A86-9696-FC6E8F38627F}" type="slidenum">
              <a:rPr lang="es-CL" altLang="es-MX"/>
              <a:pPr>
                <a:defRPr/>
              </a:pPr>
              <a:t>‹Nr.›</a:t>
            </a:fld>
            <a:endParaRPr lang="es-CL" altLang="es-MX"/>
          </a:p>
        </p:txBody>
      </p:sp>
    </p:spTree>
    <p:extLst>
      <p:ext uri="{BB962C8B-B14F-4D97-AF65-F5344CB8AC3E}">
        <p14:creationId xmlns:p14="http://schemas.microsoft.com/office/powerpoint/2010/main" val="53984725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6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>
            <a:extLst>
              <a:ext uri="{FF2B5EF4-FFF2-40B4-BE49-F238E27FC236}">
                <a16:creationId xmlns:a16="http://schemas.microsoft.com/office/drawing/2014/main" xmlns="" id="{D6BC2A75-17FE-4E61-87D3-A76236CAB7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92075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L" altLang="es-MX">
                <a:sym typeface="Cambria" panose="02040503050406030204" pitchFamily="18" charset="0"/>
              </a:rPr>
              <a:t>Texto del título</a:t>
            </a:r>
          </a:p>
        </p:txBody>
      </p:sp>
      <p:sp>
        <p:nvSpPr>
          <p:cNvPr id="1027" name="Shape 3">
            <a:extLst>
              <a:ext uri="{FF2B5EF4-FFF2-40B4-BE49-F238E27FC236}">
                <a16:creationId xmlns:a16="http://schemas.microsoft.com/office/drawing/2014/main" xmlns="" id="{ACEBCD34-C944-43ED-851A-BEEC45713E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altLang="es-MX">
                <a:sym typeface="Calibri" panose="020F0502020204030204" pitchFamily="34" charset="0"/>
              </a:rPr>
              <a:t>Nivel de texto 1</a:t>
            </a:r>
          </a:p>
          <a:p>
            <a:pPr lvl="1"/>
            <a:r>
              <a:rPr lang="es-CL" altLang="es-MX">
                <a:sym typeface="Calibri" panose="020F0502020204030204" pitchFamily="34" charset="0"/>
              </a:rPr>
              <a:t>Nivel de texto 2</a:t>
            </a:r>
          </a:p>
          <a:p>
            <a:pPr lvl="2"/>
            <a:r>
              <a:rPr lang="es-CL" altLang="es-MX">
                <a:sym typeface="Calibri" panose="020F0502020204030204" pitchFamily="34" charset="0"/>
              </a:rPr>
              <a:t>Nivel de texto 3</a:t>
            </a:r>
          </a:p>
          <a:p>
            <a:pPr lvl="3"/>
            <a:r>
              <a:rPr lang="es-CL" altLang="es-MX">
                <a:sym typeface="Calibri" panose="020F0502020204030204" pitchFamily="34" charset="0"/>
              </a:rPr>
              <a:t>Nivel de texto 4</a:t>
            </a:r>
          </a:p>
          <a:p>
            <a:pPr lvl="4"/>
            <a:r>
              <a:rPr lang="es-CL" altLang="es-MX">
                <a:sym typeface="Calibri" panose="020F0502020204030204" pitchFamily="34" charset="0"/>
              </a:rPr>
              <a:t>Nivel de texto 5</a:t>
            </a:r>
          </a:p>
        </p:txBody>
      </p:sp>
      <p:sp>
        <p:nvSpPr>
          <p:cNvPr id="1028" name="Shape 4">
            <a:extLst>
              <a:ext uri="{FF2B5EF4-FFF2-40B4-BE49-F238E27FC236}">
                <a16:creationId xmlns:a16="http://schemas.microsoft.com/office/drawing/2014/main" xmlns="" id="{1457FF1A-4E5C-4F30-8FCC-C203751FC72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6403975"/>
            <a:ext cx="2133600" cy="26987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  <a:cs typeface="Helvetica" panose="020B060402020202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4359390A-8DC3-4DAA-9AA6-A8DECAB64D88}" type="slidenum">
              <a:rPr lang="es-CL" altLang="es-MX"/>
              <a:pPr>
                <a:defRPr/>
              </a:pPr>
              <a:t>‹Nr.›</a:t>
            </a:fld>
            <a:endParaRPr lang="es-CL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mbria"/>
          <a:ea typeface="Cambria"/>
          <a:cs typeface="Cambria"/>
          <a:sym typeface="Cambria" panose="02040503050406030204" pitchFamily="18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mbria"/>
          <a:ea typeface="Cambria"/>
          <a:cs typeface="Cambria"/>
          <a:sym typeface="Cambria" panose="02040503050406030204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mbria"/>
          <a:ea typeface="Cambria"/>
          <a:cs typeface="Cambria"/>
          <a:sym typeface="Cambria" panose="02040503050406030204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mbria"/>
          <a:ea typeface="Cambria"/>
          <a:cs typeface="Cambria"/>
          <a:sym typeface="Cambria" panose="02040503050406030204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mbria"/>
          <a:ea typeface="Cambria"/>
          <a:cs typeface="Cambria"/>
          <a:sym typeface="Cambria" panose="02040503050406030204" pitchFamily="18" charset="0"/>
        </a:defRPr>
      </a:lvl5pPr>
      <a:lvl6pPr algn="ctr" defTabSz="457200">
        <a:defRPr sz="4400">
          <a:solidFill>
            <a:srgbClr val="FFFFFF"/>
          </a:solidFill>
          <a:latin typeface="Cambria"/>
          <a:ea typeface="Cambria"/>
          <a:cs typeface="Cambria"/>
          <a:sym typeface="Cambria"/>
        </a:defRPr>
      </a:lvl6pPr>
      <a:lvl7pPr algn="ctr" defTabSz="457200">
        <a:defRPr sz="4400">
          <a:solidFill>
            <a:srgbClr val="FFFFFF"/>
          </a:solidFill>
          <a:latin typeface="Cambria"/>
          <a:ea typeface="Cambria"/>
          <a:cs typeface="Cambria"/>
          <a:sym typeface="Cambria"/>
        </a:defRPr>
      </a:lvl7pPr>
      <a:lvl8pPr algn="ctr" defTabSz="457200">
        <a:defRPr sz="4400">
          <a:solidFill>
            <a:srgbClr val="FFFFFF"/>
          </a:solidFill>
          <a:latin typeface="Cambria"/>
          <a:ea typeface="Cambria"/>
          <a:cs typeface="Cambria"/>
          <a:sym typeface="Cambria"/>
        </a:defRPr>
      </a:lvl8pPr>
      <a:lvl9pPr algn="ctr" defTabSz="457200">
        <a:defRPr sz="4400">
          <a:solidFill>
            <a:srgbClr val="FFFFFF"/>
          </a:solidFill>
          <a:latin typeface="Cambria"/>
          <a:ea typeface="Cambria"/>
          <a:cs typeface="Cambria"/>
          <a:sym typeface="Cambria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 panose="020F0502020204030204" pitchFamily="34" charset="0"/>
        </a:defRPr>
      </a:lvl1pPr>
      <a:lvl2pPr marL="782638" indent="-325438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FFFFFF"/>
          </a:solidFill>
          <a:latin typeface="Calibri"/>
          <a:ea typeface="Calibri"/>
          <a:cs typeface="Calibri"/>
          <a:sym typeface="Calibri" panose="020F0502020204030204" pitchFamily="34" charset="0"/>
        </a:defRPr>
      </a:lvl2pPr>
      <a:lvl3pPr marL="1219200" indent="-3048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 panose="020F0502020204030204" pitchFamily="34" charset="0"/>
        </a:defRPr>
      </a:lvl3pPr>
      <a:lvl4pPr marL="17367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FFFFFF"/>
          </a:solidFill>
          <a:latin typeface="Calibri"/>
          <a:ea typeface="Calibri"/>
          <a:cs typeface="Calibri"/>
          <a:sym typeface="Calibri" panose="020F0502020204030204" pitchFamily="34" charset="0"/>
        </a:defRPr>
      </a:lvl4pPr>
      <a:lvl5pPr marL="21939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FFFFFF"/>
          </a:solidFill>
          <a:latin typeface="Calibri"/>
          <a:ea typeface="Calibri"/>
          <a:cs typeface="Calibri"/>
          <a:sym typeface="Calibri" panose="020F0502020204030204" pitchFamily="34" charset="0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solidFill>
            <a:srgbClr val="FFFFFF"/>
          </a:solidFill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chart" Target="../charts/chart8.xml"/><Relationship Id="rId5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sv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png"/><Relationship Id="rId9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49">
            <a:extLst>
              <a:ext uri="{FF2B5EF4-FFF2-40B4-BE49-F238E27FC236}">
                <a16:creationId xmlns:a16="http://schemas.microsoft.com/office/drawing/2014/main" xmlns="" id="{D673F3A7-357C-40D8-BA2C-7E683385A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75" y="195263"/>
            <a:ext cx="8807450" cy="2365375"/>
          </a:xfrm>
        </p:spPr>
        <p:txBody>
          <a:bodyPr/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s-CL" altLang="es-MX" sz="3600" b="1" dirty="0">
                <a:solidFill>
                  <a:srgbClr val="F4DA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“Caracterización de pacientes con Retinitis </a:t>
            </a:r>
            <a:r>
              <a:rPr lang="es-CL" altLang="es-MX" sz="3600" b="1" dirty="0" err="1">
                <a:solidFill>
                  <a:srgbClr val="F4DA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Pigmentosa</a:t>
            </a:r>
            <a:r>
              <a:rPr lang="es-CL" altLang="es-MX" sz="3600" b="1" dirty="0">
                <a:solidFill>
                  <a:srgbClr val="F4DA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un centro de referencia”.</a:t>
            </a:r>
            <a:r>
              <a:rPr lang="es-CL" altLang="es-MX" sz="3600" dirty="0">
                <a:solidFill>
                  <a:srgbClr val="F4DA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CL" altLang="es-MX" sz="3600" dirty="0">
                <a:solidFill>
                  <a:srgbClr val="F4DA2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L" altLang="es-MX" sz="3300" dirty="0">
              <a:solidFill>
                <a:srgbClr val="F4DA24"/>
              </a:solidFill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5" name="Shape 50">
            <a:extLst>
              <a:ext uri="{FF2B5EF4-FFF2-40B4-BE49-F238E27FC236}">
                <a16:creationId xmlns:a16="http://schemas.microsoft.com/office/drawing/2014/main" xmlns="" id="{EFD9026B-3F24-4016-93F4-38BC34F2E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615" y="2859722"/>
            <a:ext cx="7420769" cy="785813"/>
          </a:xfrm>
        </p:spPr>
        <p:txBody>
          <a:bodyPr/>
          <a:lstStyle/>
          <a:p>
            <a:pPr defTabSz="914400" eaLnBrk="1" hangingPunct="1">
              <a:lnSpc>
                <a:spcPct val="107000"/>
              </a:lnSpc>
              <a:spcBef>
                <a:spcPts val="300"/>
              </a:spcBef>
              <a:spcAft>
                <a:spcPts val="800"/>
              </a:spcAft>
            </a:pPr>
            <a:r>
              <a:rPr lang="es-CL" altLang="es-MX" sz="2200" b="1" dirty="0">
                <a:latin typeface="Arial Bold"/>
                <a:ea typeface="Arial Bold"/>
                <a:cs typeface="Arial Bold"/>
                <a:sym typeface="Arial Bold"/>
              </a:rPr>
              <a:t>Dr. </a:t>
            </a:r>
            <a:r>
              <a:rPr lang="es-CL" altLang="es-MX" sz="2200" b="1" dirty="0" err="1">
                <a:latin typeface="Arial Bold"/>
                <a:ea typeface="Arial Bold"/>
                <a:cs typeface="Arial Bold"/>
                <a:sym typeface="Arial Bold"/>
              </a:rPr>
              <a:t>Nauto</a:t>
            </a:r>
            <a:r>
              <a:rPr lang="es-CL" altLang="es-MX" sz="2200" b="1" dirty="0">
                <a:latin typeface="Arial Bold"/>
                <a:ea typeface="Arial Bold"/>
                <a:cs typeface="Arial Bold"/>
                <a:sym typeface="Arial Bold"/>
              </a:rPr>
              <a:t>, Dr. Nazar, Dr. Flores, Dr. Varas, Dr. Anguita, Dr. Salinas, Dra. Pérez, Dr. Moya</a:t>
            </a:r>
          </a:p>
          <a:p>
            <a:pPr defTabSz="914400" eaLnBrk="1" hangingPunct="1">
              <a:lnSpc>
                <a:spcPct val="80000"/>
              </a:lnSpc>
              <a:spcBef>
                <a:spcPts val="300"/>
              </a:spcBef>
            </a:pPr>
            <a:endParaRPr lang="es-CL" altLang="es-MX" sz="2200" b="1" dirty="0">
              <a:latin typeface="Arial Bold"/>
              <a:ea typeface="Arial Bold"/>
              <a:cs typeface="Arial Bold"/>
              <a:sym typeface="Arial Bold"/>
            </a:endParaRPr>
          </a:p>
        </p:txBody>
      </p:sp>
      <p:sp>
        <p:nvSpPr>
          <p:cNvPr id="51" name="Shape 51">
            <a:extLst>
              <a:ext uri="{FF2B5EF4-FFF2-40B4-BE49-F238E27FC236}">
                <a16:creationId xmlns:a16="http://schemas.microsoft.com/office/drawing/2014/main" xmlns="" id="{092FB6D6-D8BC-4C06-932F-F620E0F9B270}"/>
              </a:ext>
            </a:extLst>
          </p:cNvPr>
          <p:cNvSpPr/>
          <p:nvPr/>
        </p:nvSpPr>
        <p:spPr>
          <a:xfrm flipV="1">
            <a:off x="0" y="2286000"/>
            <a:ext cx="91440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200"/>
            </a:pPr>
            <a:endParaRPr sz="12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077" name="Shape 52">
            <a:extLst>
              <a:ext uri="{FF2B5EF4-FFF2-40B4-BE49-F238E27FC236}">
                <a16:creationId xmlns:a16="http://schemas.microsoft.com/office/drawing/2014/main" xmlns="" id="{D85F656A-7C3C-423B-BDDC-24496AB90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110" y="4245390"/>
            <a:ext cx="4024496" cy="116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80000"/>
              </a:lnSpc>
              <a:spcBef>
                <a:spcPts val="300"/>
              </a:spcBef>
              <a:buSzTx/>
              <a:buFontTx/>
              <a:buNone/>
            </a:pPr>
            <a:endParaRPr lang="es-CL" altLang="es-MX" sz="1800" b="1" dirty="0">
              <a:latin typeface="Arial Bold"/>
              <a:ea typeface="Arial Bold"/>
              <a:cs typeface="Arial Bold"/>
              <a:sym typeface="Arial Bold"/>
            </a:endParaRPr>
          </a:p>
          <a:p>
            <a:pPr algn="ctr" defTabSz="914400" eaLnBrk="1" hangingPunct="1">
              <a:lnSpc>
                <a:spcPct val="80000"/>
              </a:lnSpc>
              <a:spcBef>
                <a:spcPts val="300"/>
              </a:spcBef>
              <a:buSzTx/>
              <a:buFontTx/>
              <a:buNone/>
            </a:pPr>
            <a:r>
              <a:rPr lang="es-CL" altLang="es-MX" sz="2000" b="1" dirty="0">
                <a:latin typeface="Arial Bold"/>
                <a:ea typeface="Arial Bold"/>
                <a:cs typeface="Arial Bold"/>
                <a:sym typeface="Arial Bold"/>
              </a:rPr>
              <a:t>Departamento de </a:t>
            </a:r>
            <a:r>
              <a:rPr lang="es-CL" altLang="es-MX" sz="2000" b="1" dirty="0" err="1">
                <a:latin typeface="Arial Bold"/>
                <a:ea typeface="Arial Bold"/>
                <a:cs typeface="Arial Bold"/>
                <a:sym typeface="Arial Bold"/>
              </a:rPr>
              <a:t>Oculogenética</a:t>
            </a:r>
            <a:endParaRPr lang="es-CL" altLang="es-MX" sz="2000" b="1" dirty="0">
              <a:latin typeface="Arial Bold"/>
              <a:ea typeface="Arial Bold"/>
              <a:cs typeface="Arial Bold"/>
              <a:sym typeface="Arial Bold"/>
            </a:endParaRPr>
          </a:p>
          <a:p>
            <a:pPr algn="ctr" defTabSz="914400" eaLnBrk="1" hangingPunct="1">
              <a:lnSpc>
                <a:spcPct val="80000"/>
              </a:lnSpc>
              <a:spcBef>
                <a:spcPts val="300"/>
              </a:spcBef>
              <a:buSzTx/>
              <a:buFontTx/>
              <a:buNone/>
            </a:pPr>
            <a:r>
              <a:rPr lang="es-CL" altLang="es-MX" sz="2000" b="1" dirty="0">
                <a:latin typeface="Arial Bold"/>
                <a:ea typeface="Arial Bold"/>
                <a:cs typeface="Arial Bold"/>
                <a:sym typeface="Arial Bold"/>
              </a:rPr>
              <a:t>Servicio de Oftalmología</a:t>
            </a:r>
          </a:p>
          <a:p>
            <a:pPr algn="ctr" defTabSz="914400" eaLnBrk="1" hangingPunct="1">
              <a:lnSpc>
                <a:spcPct val="80000"/>
              </a:lnSpc>
              <a:spcBef>
                <a:spcPts val="300"/>
              </a:spcBef>
              <a:buSzTx/>
              <a:buFontTx/>
              <a:buNone/>
            </a:pPr>
            <a:r>
              <a:rPr lang="es-CL" altLang="es-MX" sz="2000" b="1" dirty="0">
                <a:latin typeface="Arial Bold"/>
                <a:ea typeface="Arial Bold"/>
                <a:cs typeface="Arial Bold"/>
                <a:sym typeface="Arial Bold"/>
              </a:rPr>
              <a:t>Hospital del Salvador</a:t>
            </a:r>
          </a:p>
        </p:txBody>
      </p:sp>
      <p:sp>
        <p:nvSpPr>
          <p:cNvPr id="3078" name="Shape 53">
            <a:extLst>
              <a:ext uri="{FF2B5EF4-FFF2-40B4-BE49-F238E27FC236}">
                <a16:creationId xmlns:a16="http://schemas.microsoft.com/office/drawing/2014/main" xmlns="" id="{047C5C73-BE03-49A1-8EF0-A60584516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248" y="6172200"/>
            <a:ext cx="1733804" cy="31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spcBef>
                <a:spcPts val="700"/>
              </a:spcBef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spcBef>
                <a:spcPts val="700"/>
              </a:spcBef>
              <a:buSzPct val="100000"/>
              <a:buFont typeface="Arial" panose="020B0604020202020204" pitchFamily="34" charset="0"/>
              <a:buChar char="–"/>
              <a:defRPr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spcBef>
                <a:spcPts val="700"/>
              </a:spcBef>
              <a:buSzPct val="100000"/>
              <a:buFont typeface="Arial" panose="020B0604020202020204" pitchFamily="34" charset="0"/>
              <a:buChar char="»"/>
              <a:defRPr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7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32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 defTabSz="914400" eaLnBrk="1" hangingPunct="1">
              <a:lnSpc>
                <a:spcPct val="80000"/>
              </a:lnSpc>
              <a:spcBef>
                <a:spcPts val="300"/>
              </a:spcBef>
              <a:buSzTx/>
              <a:buFontTx/>
              <a:buNone/>
            </a:pPr>
            <a:r>
              <a:rPr lang="es-CL" altLang="es-MX" sz="1800" b="1" dirty="0">
                <a:latin typeface="Arial Bold"/>
                <a:ea typeface="Arial Bold"/>
                <a:cs typeface="Arial Bold"/>
                <a:sym typeface="Arial Bold"/>
              </a:rPr>
              <a:t>COCHIOF 2018</a:t>
            </a:r>
          </a:p>
        </p:txBody>
      </p:sp>
      <p:pic>
        <p:nvPicPr>
          <p:cNvPr id="3079" name="image1.jpeg" descr="logo">
            <a:extLst>
              <a:ext uri="{FF2B5EF4-FFF2-40B4-BE49-F238E27FC236}">
                <a16:creationId xmlns:a16="http://schemas.microsoft.com/office/drawing/2014/main" xmlns="" id="{4A817CC8-414B-42BA-A0D1-C872E13EC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934075"/>
            <a:ext cx="1308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080" name="image1.png">
            <a:extLst>
              <a:ext uri="{FF2B5EF4-FFF2-40B4-BE49-F238E27FC236}">
                <a16:creationId xmlns:a16="http://schemas.microsoft.com/office/drawing/2014/main" xmlns="" id="{4B0B6958-107C-4498-A356-314BA6D1A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5618163"/>
            <a:ext cx="11922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>
            <a:extLst>
              <a:ext uri="{FF2B5EF4-FFF2-40B4-BE49-F238E27FC236}">
                <a16:creationId xmlns:a16="http://schemas.microsoft.com/office/drawing/2014/main" xmlns="" id="{DF1FB07D-954F-40B7-89C5-93B98BD8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8453437" cy="454025"/>
          </a:xfrm>
        </p:spPr>
        <p:txBody>
          <a:bodyPr>
            <a:normAutofit fontScale="90000"/>
          </a:bodyPr>
          <a:lstStyle>
            <a:lvl1pPr defTabSz="201168">
              <a:defRPr sz="2300">
                <a:solidFill>
                  <a:srgbClr val="F3F3EB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800" dirty="0">
                <a:solidFill>
                  <a:srgbClr val="FFFFFF"/>
                </a:solidFill>
                <a:sym typeface="Cambria"/>
              </a:rPr>
              <a:t> </a:t>
            </a:r>
            <a:endParaRPr sz="2400" dirty="0">
              <a:solidFill>
                <a:srgbClr val="FFFFFF"/>
              </a:solidFill>
              <a:sym typeface="Cambria"/>
            </a:endParaRPr>
          </a:p>
        </p:txBody>
      </p:sp>
      <p:sp>
        <p:nvSpPr>
          <p:cNvPr id="14339" name="4 Marcador de texto">
            <a:extLst>
              <a:ext uri="{FF2B5EF4-FFF2-40B4-BE49-F238E27FC236}">
                <a16:creationId xmlns:a16="http://schemas.microsoft.com/office/drawing/2014/main" xmlns="" id="{AD2648CD-C999-4D84-B11D-25C12BC47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614552"/>
            <a:ext cx="9001125" cy="954096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CL" altLang="es-MX" sz="4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s-CL" altLang="es-MX" sz="4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Shape 59">
            <a:extLst>
              <a:ext uri="{FF2B5EF4-FFF2-40B4-BE49-F238E27FC236}">
                <a16:creationId xmlns:a16="http://schemas.microsoft.com/office/drawing/2014/main" xmlns="" id="{3BE79BF3-76CA-451D-90F7-6E6E693B1C99}"/>
              </a:ext>
            </a:extLst>
          </p:cNvPr>
          <p:cNvSpPr/>
          <p:nvPr/>
        </p:nvSpPr>
        <p:spPr>
          <a:xfrm flipV="1">
            <a:off x="0" y="549275"/>
            <a:ext cx="91440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200"/>
            </a:pPr>
            <a:endParaRPr sz="12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Shape 57">
            <a:extLst>
              <a:ext uri="{FF2B5EF4-FFF2-40B4-BE49-F238E27FC236}">
                <a16:creationId xmlns:a16="http://schemas.microsoft.com/office/drawing/2014/main" xmlns="" id="{A7A58F24-C237-435A-9D0E-AD503A808100}"/>
              </a:ext>
            </a:extLst>
          </p:cNvPr>
          <p:cNvSpPr txBox="1">
            <a:spLocks/>
          </p:cNvSpPr>
          <p:nvPr/>
        </p:nvSpPr>
        <p:spPr bwMode="auto">
          <a:xfrm>
            <a:off x="179388" y="0"/>
            <a:ext cx="89027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  <a:noAutofit/>
          </a:bodyPr>
          <a:lstStyle>
            <a:lvl1pPr algn="ctr" defTabSz="201168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F3F3EB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5pPr>
            <a:lvl6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000" kern="0">
                <a:solidFill>
                  <a:srgbClr val="FFFFFF"/>
                </a:solidFill>
                <a:sym typeface="Cambria"/>
              </a:rPr>
              <a:t> </a:t>
            </a:r>
            <a:r>
              <a:rPr lang="es-CL" sz="2000" b="1" kern="0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“Caracterización de pacientes con Retinitis Pigmentosa en  centro de referencia”.</a:t>
            </a:r>
            <a:r>
              <a:rPr lang="es-CL" sz="2000" kern="0">
                <a:solidFill>
                  <a:srgbClr val="FFFFFF"/>
                </a:solidFill>
                <a:sym typeface="Cambria"/>
              </a:rPr>
              <a:t>   </a:t>
            </a:r>
            <a:endParaRPr lang="es-CL" sz="2000" kern="0" dirty="0">
              <a:solidFill>
                <a:srgbClr val="FFFFFF"/>
              </a:solidFill>
              <a:sym typeface="Cambria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xmlns="" id="{2F73EC2F-C0C9-44C7-B2AC-5F688C8DE94D}"/>
              </a:ext>
            </a:extLst>
          </p:cNvPr>
          <p:cNvSpPr txBox="1"/>
          <p:nvPr/>
        </p:nvSpPr>
        <p:spPr>
          <a:xfrm>
            <a:off x="1670154" y="1951793"/>
            <a:ext cx="6096000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b="1" kern="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Helvetica"/>
              </a:rPr>
              <a:t>Agudeza visual mejor corregida (AVMC)  al ingreso al Depto.  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E885FCCD-4EF1-4ABA-A9ED-CDCC159F3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147864"/>
              </p:ext>
            </p:extLst>
          </p:nvPr>
        </p:nvGraphicFramePr>
        <p:xfrm>
          <a:off x="1475656" y="3429000"/>
          <a:ext cx="6912768" cy="2577470"/>
        </p:xfrm>
        <a:graphic>
          <a:graphicData uri="http://schemas.openxmlformats.org/drawingml/2006/table">
            <a:tbl>
              <a:tblPr firstRow="1" bandRow="1">
                <a:effectLst/>
                <a:tableStyleId>{3C2FFA5D-87B4-456A-9821-1D502468CF0F}</a:tableStyleId>
              </a:tblPr>
              <a:tblGrid>
                <a:gridCol w="2573217">
                  <a:extLst>
                    <a:ext uri="{9D8B030D-6E8A-4147-A177-3AD203B41FA5}">
                      <a16:colId xmlns:a16="http://schemas.microsoft.com/office/drawing/2014/main" xmlns="" val="169444625"/>
                    </a:ext>
                  </a:extLst>
                </a:gridCol>
                <a:gridCol w="2035295">
                  <a:extLst>
                    <a:ext uri="{9D8B030D-6E8A-4147-A177-3AD203B41FA5}">
                      <a16:colId xmlns:a16="http://schemas.microsoft.com/office/drawing/2014/main" xmlns="" val="4134730878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xmlns="" val="31345301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254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AVMC (decimal)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AVMC (</a:t>
                      </a:r>
                      <a:r>
                        <a:rPr lang="es-CL" sz="2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LogMAR</a:t>
                      </a:r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1754225"/>
                  </a:ext>
                </a:extLst>
              </a:tr>
              <a:tr h="406539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ADRP</a:t>
                      </a:r>
                    </a:p>
                  </a:txBody>
                  <a:tcPr>
                    <a:lnT w="25400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531678"/>
                  </a:ext>
                </a:extLst>
              </a:tr>
              <a:tr h="457557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0,99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45411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XLRP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2551764"/>
                  </a:ext>
                </a:extLst>
              </a:tr>
              <a:tr h="406539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RP</a:t>
                      </a:r>
                      <a:r>
                        <a:rPr lang="es-CL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SD</a:t>
                      </a:r>
                      <a:endParaRPr lang="es-CL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7166569"/>
                  </a:ext>
                </a:extLst>
              </a:tr>
              <a:tr h="406539"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ojos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1035886"/>
                  </a:ext>
                </a:extLst>
              </a:tr>
            </a:tbl>
          </a:graphicData>
        </a:graphic>
      </p:graphicFrame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xmlns="" id="{49D3C76A-4369-4993-9A38-1222DF54AF61}"/>
              </a:ext>
            </a:extLst>
          </p:cNvPr>
          <p:cNvSpPr/>
          <p:nvPr/>
        </p:nvSpPr>
        <p:spPr>
          <a:xfrm>
            <a:off x="1280617" y="3364781"/>
            <a:ext cx="2787327" cy="587324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281428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>
            <a:extLst>
              <a:ext uri="{FF2B5EF4-FFF2-40B4-BE49-F238E27FC236}">
                <a16:creationId xmlns:a16="http://schemas.microsoft.com/office/drawing/2014/main" xmlns="" id="{DF1FB07D-954F-40B7-89C5-93B98BD8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8453437" cy="454025"/>
          </a:xfrm>
        </p:spPr>
        <p:txBody>
          <a:bodyPr>
            <a:normAutofit fontScale="90000"/>
          </a:bodyPr>
          <a:lstStyle>
            <a:lvl1pPr defTabSz="201168">
              <a:defRPr sz="2300">
                <a:solidFill>
                  <a:srgbClr val="F3F3EB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800" dirty="0">
                <a:solidFill>
                  <a:srgbClr val="FFFFFF"/>
                </a:solidFill>
                <a:sym typeface="Cambria"/>
              </a:rPr>
              <a:t> </a:t>
            </a:r>
            <a:endParaRPr sz="2400" dirty="0">
              <a:solidFill>
                <a:srgbClr val="FFFFFF"/>
              </a:solidFill>
              <a:sym typeface="Cambria"/>
            </a:endParaRPr>
          </a:p>
        </p:txBody>
      </p:sp>
      <p:sp>
        <p:nvSpPr>
          <p:cNvPr id="14339" name="4 Marcador de texto">
            <a:extLst>
              <a:ext uri="{FF2B5EF4-FFF2-40B4-BE49-F238E27FC236}">
                <a16:creationId xmlns:a16="http://schemas.microsoft.com/office/drawing/2014/main" xmlns="" id="{AD2648CD-C999-4D84-B11D-25C12BC47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614552"/>
            <a:ext cx="9001125" cy="87023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CL" altLang="es-MX" sz="4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s-CL" altLang="es-MX" sz="4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Shape 59">
            <a:extLst>
              <a:ext uri="{FF2B5EF4-FFF2-40B4-BE49-F238E27FC236}">
                <a16:creationId xmlns:a16="http://schemas.microsoft.com/office/drawing/2014/main" xmlns="" id="{3BE79BF3-76CA-451D-90F7-6E6E693B1C99}"/>
              </a:ext>
            </a:extLst>
          </p:cNvPr>
          <p:cNvSpPr/>
          <p:nvPr/>
        </p:nvSpPr>
        <p:spPr>
          <a:xfrm flipV="1">
            <a:off x="0" y="549275"/>
            <a:ext cx="91440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200"/>
            </a:pPr>
            <a:endParaRPr sz="12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Shape 57">
            <a:extLst>
              <a:ext uri="{FF2B5EF4-FFF2-40B4-BE49-F238E27FC236}">
                <a16:creationId xmlns:a16="http://schemas.microsoft.com/office/drawing/2014/main" xmlns="" id="{A7A58F24-C237-435A-9D0E-AD503A808100}"/>
              </a:ext>
            </a:extLst>
          </p:cNvPr>
          <p:cNvSpPr txBox="1">
            <a:spLocks/>
          </p:cNvSpPr>
          <p:nvPr/>
        </p:nvSpPr>
        <p:spPr bwMode="auto">
          <a:xfrm>
            <a:off x="179388" y="0"/>
            <a:ext cx="89027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  <a:noAutofit/>
          </a:bodyPr>
          <a:lstStyle>
            <a:lvl1pPr algn="ctr" defTabSz="201168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F3F3EB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5pPr>
            <a:lvl6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000" kern="0">
                <a:solidFill>
                  <a:srgbClr val="FFFFFF"/>
                </a:solidFill>
                <a:sym typeface="Cambria"/>
              </a:rPr>
              <a:t> </a:t>
            </a:r>
            <a:r>
              <a:rPr lang="es-CL" sz="2000" b="1" kern="0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“Caracterización de pacientes con Retinitis Pigmentosa en  centro de referencia”.</a:t>
            </a:r>
            <a:r>
              <a:rPr lang="es-CL" sz="2000" kern="0">
                <a:solidFill>
                  <a:srgbClr val="FFFFFF"/>
                </a:solidFill>
                <a:sym typeface="Cambria"/>
              </a:rPr>
              <a:t>   </a:t>
            </a:r>
            <a:endParaRPr lang="es-CL" sz="2000" kern="0" dirty="0">
              <a:solidFill>
                <a:srgbClr val="FFFFFF"/>
              </a:solidFill>
              <a:sym typeface="Cambria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63D23660-8E58-4661-81D0-85B65557597D}"/>
              </a:ext>
            </a:extLst>
          </p:cNvPr>
          <p:cNvGraphicFramePr>
            <a:graphicFrameLocks/>
          </p:cNvGraphicFramePr>
          <p:nvPr/>
        </p:nvGraphicFramePr>
        <p:xfrm>
          <a:off x="1457654" y="1916832"/>
          <a:ext cx="6228692" cy="409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C058EF1D-647B-471B-A184-BB88495DFE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52919"/>
              </p:ext>
            </p:extLst>
          </p:nvPr>
        </p:nvGraphicFramePr>
        <p:xfrm>
          <a:off x="661690" y="1772816"/>
          <a:ext cx="7488832" cy="461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2071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>
            <a:extLst>
              <a:ext uri="{FF2B5EF4-FFF2-40B4-BE49-F238E27FC236}">
                <a16:creationId xmlns:a16="http://schemas.microsoft.com/office/drawing/2014/main" xmlns="" id="{DF1FB07D-954F-40B7-89C5-93B98BD8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8453437" cy="454025"/>
          </a:xfrm>
        </p:spPr>
        <p:txBody>
          <a:bodyPr>
            <a:normAutofit fontScale="90000"/>
          </a:bodyPr>
          <a:lstStyle>
            <a:lvl1pPr defTabSz="201168">
              <a:defRPr sz="2300">
                <a:solidFill>
                  <a:srgbClr val="F3F3EB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800" dirty="0">
                <a:solidFill>
                  <a:srgbClr val="FFFFFF"/>
                </a:solidFill>
                <a:sym typeface="Cambria"/>
              </a:rPr>
              <a:t> </a:t>
            </a:r>
            <a:endParaRPr sz="2400" dirty="0">
              <a:solidFill>
                <a:srgbClr val="FFFFFF"/>
              </a:solidFill>
              <a:sym typeface="Cambria"/>
            </a:endParaRPr>
          </a:p>
        </p:txBody>
      </p:sp>
      <p:sp>
        <p:nvSpPr>
          <p:cNvPr id="14339" name="4 Marcador de texto">
            <a:extLst>
              <a:ext uri="{FF2B5EF4-FFF2-40B4-BE49-F238E27FC236}">
                <a16:creationId xmlns:a16="http://schemas.microsoft.com/office/drawing/2014/main" xmlns="" id="{AD2648CD-C999-4D84-B11D-25C12BC47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614552"/>
            <a:ext cx="9001125" cy="87023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CL" altLang="es-MX" sz="4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s-CL" altLang="es-MX" sz="4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Shape 59">
            <a:extLst>
              <a:ext uri="{FF2B5EF4-FFF2-40B4-BE49-F238E27FC236}">
                <a16:creationId xmlns:a16="http://schemas.microsoft.com/office/drawing/2014/main" xmlns="" id="{3BE79BF3-76CA-451D-90F7-6E6E693B1C99}"/>
              </a:ext>
            </a:extLst>
          </p:cNvPr>
          <p:cNvSpPr/>
          <p:nvPr/>
        </p:nvSpPr>
        <p:spPr>
          <a:xfrm flipV="1">
            <a:off x="0" y="549275"/>
            <a:ext cx="91440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200"/>
            </a:pPr>
            <a:endParaRPr sz="12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Shape 57">
            <a:extLst>
              <a:ext uri="{FF2B5EF4-FFF2-40B4-BE49-F238E27FC236}">
                <a16:creationId xmlns:a16="http://schemas.microsoft.com/office/drawing/2014/main" xmlns="" id="{A7A58F24-C237-435A-9D0E-AD503A808100}"/>
              </a:ext>
            </a:extLst>
          </p:cNvPr>
          <p:cNvSpPr txBox="1">
            <a:spLocks/>
          </p:cNvSpPr>
          <p:nvPr/>
        </p:nvSpPr>
        <p:spPr bwMode="auto">
          <a:xfrm>
            <a:off x="179388" y="0"/>
            <a:ext cx="89027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  <a:noAutofit/>
          </a:bodyPr>
          <a:lstStyle>
            <a:lvl1pPr algn="ctr" defTabSz="201168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F3F3EB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5pPr>
            <a:lvl6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000" kern="0">
                <a:solidFill>
                  <a:srgbClr val="FFFFFF"/>
                </a:solidFill>
                <a:sym typeface="Cambria"/>
              </a:rPr>
              <a:t> </a:t>
            </a:r>
            <a:r>
              <a:rPr lang="es-CL" sz="2000" b="1" kern="0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“Caracterización de pacientes con Retinitis Pigmentosa en  centro de referencia”.</a:t>
            </a:r>
            <a:r>
              <a:rPr lang="es-CL" sz="2000" kern="0">
                <a:solidFill>
                  <a:srgbClr val="FFFFFF"/>
                </a:solidFill>
                <a:sym typeface="Cambria"/>
              </a:rPr>
              <a:t>   </a:t>
            </a:r>
            <a:endParaRPr lang="es-CL" sz="2000" kern="0" dirty="0">
              <a:solidFill>
                <a:srgbClr val="FFFFFF"/>
              </a:solidFill>
              <a:sym typeface="Cambria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63D23660-8E58-4661-81D0-85B65557597D}"/>
              </a:ext>
            </a:extLst>
          </p:cNvPr>
          <p:cNvGraphicFramePr>
            <a:graphicFrameLocks/>
          </p:cNvGraphicFramePr>
          <p:nvPr/>
        </p:nvGraphicFramePr>
        <p:xfrm>
          <a:off x="1457654" y="1916832"/>
          <a:ext cx="6228692" cy="4097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C058EF1D-647B-471B-A184-BB88495DFE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777430"/>
              </p:ext>
            </p:extLst>
          </p:nvPr>
        </p:nvGraphicFramePr>
        <p:xfrm>
          <a:off x="661690" y="1772816"/>
          <a:ext cx="7488832" cy="4613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274098"/>
              </p:ext>
            </p:extLst>
          </p:nvPr>
        </p:nvGraphicFramePr>
        <p:xfrm>
          <a:off x="1187624" y="1484784"/>
          <a:ext cx="6756400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02641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>
            <a:extLst>
              <a:ext uri="{FF2B5EF4-FFF2-40B4-BE49-F238E27FC236}">
                <a16:creationId xmlns:a16="http://schemas.microsoft.com/office/drawing/2014/main" xmlns="" id="{DF1FB07D-954F-40B7-89C5-93B98BD8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8453437" cy="454025"/>
          </a:xfrm>
        </p:spPr>
        <p:txBody>
          <a:bodyPr>
            <a:normAutofit fontScale="90000"/>
          </a:bodyPr>
          <a:lstStyle>
            <a:lvl1pPr defTabSz="201168">
              <a:defRPr sz="2300">
                <a:solidFill>
                  <a:srgbClr val="F3F3EB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800" dirty="0">
                <a:solidFill>
                  <a:srgbClr val="FFFFFF"/>
                </a:solidFill>
                <a:sym typeface="Cambria"/>
              </a:rPr>
              <a:t> </a:t>
            </a:r>
            <a:endParaRPr sz="2400" dirty="0">
              <a:solidFill>
                <a:srgbClr val="FFFFFF"/>
              </a:solidFill>
              <a:sym typeface="Cambria"/>
            </a:endParaRPr>
          </a:p>
        </p:txBody>
      </p:sp>
      <p:sp>
        <p:nvSpPr>
          <p:cNvPr id="14339" name="4 Marcador de texto">
            <a:extLst>
              <a:ext uri="{FF2B5EF4-FFF2-40B4-BE49-F238E27FC236}">
                <a16:creationId xmlns:a16="http://schemas.microsoft.com/office/drawing/2014/main" xmlns="" id="{AD2648CD-C999-4D84-B11D-25C12BC47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614552"/>
            <a:ext cx="9001125" cy="87023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CL" altLang="es-MX" sz="4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s-CL" altLang="es-MX" sz="4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Shape 59">
            <a:extLst>
              <a:ext uri="{FF2B5EF4-FFF2-40B4-BE49-F238E27FC236}">
                <a16:creationId xmlns:a16="http://schemas.microsoft.com/office/drawing/2014/main" xmlns="" id="{3BE79BF3-76CA-451D-90F7-6E6E693B1C99}"/>
              </a:ext>
            </a:extLst>
          </p:cNvPr>
          <p:cNvSpPr/>
          <p:nvPr/>
        </p:nvSpPr>
        <p:spPr>
          <a:xfrm flipV="1">
            <a:off x="0" y="549275"/>
            <a:ext cx="91440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200"/>
            </a:pPr>
            <a:endParaRPr sz="12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Shape 57">
            <a:extLst>
              <a:ext uri="{FF2B5EF4-FFF2-40B4-BE49-F238E27FC236}">
                <a16:creationId xmlns:a16="http://schemas.microsoft.com/office/drawing/2014/main" xmlns="" id="{A7A58F24-C237-435A-9D0E-AD503A808100}"/>
              </a:ext>
            </a:extLst>
          </p:cNvPr>
          <p:cNvSpPr txBox="1">
            <a:spLocks/>
          </p:cNvSpPr>
          <p:nvPr/>
        </p:nvSpPr>
        <p:spPr bwMode="auto">
          <a:xfrm>
            <a:off x="179388" y="0"/>
            <a:ext cx="89027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  <a:noAutofit/>
          </a:bodyPr>
          <a:lstStyle>
            <a:lvl1pPr algn="ctr" defTabSz="201168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F3F3EB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5pPr>
            <a:lvl6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000" kern="0">
                <a:solidFill>
                  <a:srgbClr val="FFFFFF"/>
                </a:solidFill>
                <a:sym typeface="Cambria"/>
              </a:rPr>
              <a:t> </a:t>
            </a:r>
            <a:r>
              <a:rPr lang="es-CL" sz="2000" b="1" kern="0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“Caracterización de pacientes con Retinitis Pigmentosa en  centro de referencia”.</a:t>
            </a:r>
            <a:r>
              <a:rPr lang="es-CL" sz="2000" kern="0">
                <a:solidFill>
                  <a:srgbClr val="FFFFFF"/>
                </a:solidFill>
                <a:sym typeface="Cambria"/>
              </a:rPr>
              <a:t>   </a:t>
            </a:r>
            <a:endParaRPr lang="es-CL" sz="2000" kern="0" dirty="0">
              <a:solidFill>
                <a:srgbClr val="FFFFFF"/>
              </a:solidFill>
              <a:sym typeface="Cambria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F8DD3C67-5937-434E-BB4E-CE5237D56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69450"/>
              </p:ext>
            </p:extLst>
          </p:nvPr>
        </p:nvGraphicFramePr>
        <p:xfrm>
          <a:off x="948804" y="1484782"/>
          <a:ext cx="724639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0616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>
            <a:extLst>
              <a:ext uri="{FF2B5EF4-FFF2-40B4-BE49-F238E27FC236}">
                <a16:creationId xmlns:a16="http://schemas.microsoft.com/office/drawing/2014/main" xmlns="" id="{DF1FB07D-954F-40B7-89C5-93B98BD8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8453437" cy="454025"/>
          </a:xfrm>
        </p:spPr>
        <p:txBody>
          <a:bodyPr>
            <a:normAutofit fontScale="90000"/>
          </a:bodyPr>
          <a:lstStyle>
            <a:lvl1pPr defTabSz="201168">
              <a:defRPr sz="2300">
                <a:solidFill>
                  <a:srgbClr val="F3F3EB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800" dirty="0">
                <a:solidFill>
                  <a:srgbClr val="FFFFFF"/>
                </a:solidFill>
                <a:sym typeface="Cambria"/>
              </a:rPr>
              <a:t> </a:t>
            </a:r>
            <a:endParaRPr sz="2400" dirty="0">
              <a:solidFill>
                <a:srgbClr val="FFFFFF"/>
              </a:solidFill>
              <a:sym typeface="Cambria"/>
            </a:endParaRPr>
          </a:p>
        </p:txBody>
      </p:sp>
      <p:sp>
        <p:nvSpPr>
          <p:cNvPr id="14339" name="4 Marcador de texto">
            <a:extLst>
              <a:ext uri="{FF2B5EF4-FFF2-40B4-BE49-F238E27FC236}">
                <a16:creationId xmlns:a16="http://schemas.microsoft.com/office/drawing/2014/main" xmlns="" id="{AD2648CD-C999-4D84-B11D-25C12BC47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549275"/>
            <a:ext cx="9001125" cy="87023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CL" altLang="es-MX" sz="4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s-CL" altLang="es-MX" sz="4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Shape 59">
            <a:extLst>
              <a:ext uri="{FF2B5EF4-FFF2-40B4-BE49-F238E27FC236}">
                <a16:creationId xmlns:a16="http://schemas.microsoft.com/office/drawing/2014/main" xmlns="" id="{3BE79BF3-76CA-451D-90F7-6E6E693B1C99}"/>
              </a:ext>
            </a:extLst>
          </p:cNvPr>
          <p:cNvSpPr/>
          <p:nvPr/>
        </p:nvSpPr>
        <p:spPr>
          <a:xfrm flipV="1">
            <a:off x="0" y="549275"/>
            <a:ext cx="91440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200"/>
            </a:pPr>
            <a:endParaRPr sz="12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Shape 57">
            <a:extLst>
              <a:ext uri="{FF2B5EF4-FFF2-40B4-BE49-F238E27FC236}">
                <a16:creationId xmlns:a16="http://schemas.microsoft.com/office/drawing/2014/main" xmlns="" id="{A7A58F24-C237-435A-9D0E-AD503A808100}"/>
              </a:ext>
            </a:extLst>
          </p:cNvPr>
          <p:cNvSpPr txBox="1">
            <a:spLocks/>
          </p:cNvSpPr>
          <p:nvPr/>
        </p:nvSpPr>
        <p:spPr bwMode="auto">
          <a:xfrm>
            <a:off x="179388" y="0"/>
            <a:ext cx="89027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  <a:noAutofit/>
          </a:bodyPr>
          <a:lstStyle>
            <a:lvl1pPr algn="ctr" defTabSz="201168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F3F3EB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5pPr>
            <a:lvl6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000" kern="0" dirty="0">
                <a:solidFill>
                  <a:srgbClr val="FFFFFF"/>
                </a:solidFill>
                <a:sym typeface="Cambria"/>
              </a:rPr>
              <a:t> </a:t>
            </a:r>
            <a:r>
              <a:rPr lang="es-CL" sz="2000" b="1" kern="0" dirty="0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“Caracterización de pacientes con Retinitis Pigmentosa en  centro de referencia”.</a:t>
            </a:r>
            <a:r>
              <a:rPr lang="es-CL" sz="2000" kern="0" dirty="0">
                <a:solidFill>
                  <a:srgbClr val="FFFFFF"/>
                </a:solidFill>
                <a:sym typeface="Cambria"/>
              </a:rPr>
              <a:t>   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63D23660-8E58-4661-81D0-85B6555759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015986"/>
              </p:ext>
            </p:extLst>
          </p:nvPr>
        </p:nvGraphicFramePr>
        <p:xfrm>
          <a:off x="1259632" y="1844824"/>
          <a:ext cx="698477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9837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>
            <a:extLst>
              <a:ext uri="{FF2B5EF4-FFF2-40B4-BE49-F238E27FC236}">
                <a16:creationId xmlns:a16="http://schemas.microsoft.com/office/drawing/2014/main" xmlns="" id="{DF1FB07D-954F-40B7-89C5-93B98BD8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8453437" cy="454025"/>
          </a:xfrm>
        </p:spPr>
        <p:txBody>
          <a:bodyPr>
            <a:normAutofit fontScale="90000"/>
          </a:bodyPr>
          <a:lstStyle>
            <a:lvl1pPr defTabSz="201168">
              <a:defRPr sz="2300">
                <a:solidFill>
                  <a:srgbClr val="F3F3EB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800" dirty="0">
                <a:solidFill>
                  <a:srgbClr val="FFFFFF"/>
                </a:solidFill>
                <a:sym typeface="Cambria"/>
              </a:rPr>
              <a:t> </a:t>
            </a:r>
            <a:endParaRPr sz="2400" dirty="0">
              <a:solidFill>
                <a:srgbClr val="FFFFFF"/>
              </a:solidFill>
              <a:sym typeface="Cambria"/>
            </a:endParaRPr>
          </a:p>
        </p:txBody>
      </p:sp>
      <p:sp>
        <p:nvSpPr>
          <p:cNvPr id="14339" name="4 Marcador de texto">
            <a:extLst>
              <a:ext uri="{FF2B5EF4-FFF2-40B4-BE49-F238E27FC236}">
                <a16:creationId xmlns:a16="http://schemas.microsoft.com/office/drawing/2014/main" xmlns="" id="{AD2648CD-C999-4D84-B11D-25C12BC47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614552"/>
            <a:ext cx="9001125" cy="87022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CL" altLang="es-MX" sz="4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s-CL" altLang="es-MX" sz="4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Shape 59">
            <a:extLst>
              <a:ext uri="{FF2B5EF4-FFF2-40B4-BE49-F238E27FC236}">
                <a16:creationId xmlns:a16="http://schemas.microsoft.com/office/drawing/2014/main" xmlns="" id="{3BE79BF3-76CA-451D-90F7-6E6E693B1C99}"/>
              </a:ext>
            </a:extLst>
          </p:cNvPr>
          <p:cNvSpPr/>
          <p:nvPr/>
        </p:nvSpPr>
        <p:spPr>
          <a:xfrm flipV="1">
            <a:off x="0" y="549275"/>
            <a:ext cx="91440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200"/>
            </a:pPr>
            <a:endParaRPr sz="12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Shape 57">
            <a:extLst>
              <a:ext uri="{FF2B5EF4-FFF2-40B4-BE49-F238E27FC236}">
                <a16:creationId xmlns:a16="http://schemas.microsoft.com/office/drawing/2014/main" xmlns="" id="{A7A58F24-C237-435A-9D0E-AD503A808100}"/>
              </a:ext>
            </a:extLst>
          </p:cNvPr>
          <p:cNvSpPr txBox="1">
            <a:spLocks/>
          </p:cNvSpPr>
          <p:nvPr/>
        </p:nvSpPr>
        <p:spPr bwMode="auto">
          <a:xfrm>
            <a:off x="179388" y="0"/>
            <a:ext cx="89027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  <a:noAutofit/>
          </a:bodyPr>
          <a:lstStyle>
            <a:lvl1pPr algn="ctr" defTabSz="201168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F3F3EB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5pPr>
            <a:lvl6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000" kern="0">
                <a:solidFill>
                  <a:srgbClr val="FFFFFF"/>
                </a:solidFill>
                <a:sym typeface="Cambria"/>
              </a:rPr>
              <a:t> </a:t>
            </a:r>
            <a:r>
              <a:rPr lang="es-CL" sz="2000" b="1" kern="0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“Caracterización de pacientes con Retinitis Pigmentosa en  centro de referencia”.</a:t>
            </a:r>
            <a:r>
              <a:rPr lang="es-CL" sz="2000" kern="0">
                <a:solidFill>
                  <a:srgbClr val="FFFFFF"/>
                </a:solidFill>
                <a:sym typeface="Cambria"/>
              </a:rPr>
              <a:t>   </a:t>
            </a:r>
            <a:endParaRPr lang="es-CL" sz="2000" kern="0" dirty="0">
              <a:solidFill>
                <a:srgbClr val="FFFFFF"/>
              </a:solidFill>
              <a:sym typeface="Cambria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F1DD9B88-701D-4E57-9D0E-76F73841D8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589275"/>
              </p:ext>
            </p:extLst>
          </p:nvPr>
        </p:nvGraphicFramePr>
        <p:xfrm>
          <a:off x="1259632" y="1553937"/>
          <a:ext cx="662473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3608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>
            <a:extLst>
              <a:ext uri="{FF2B5EF4-FFF2-40B4-BE49-F238E27FC236}">
                <a16:creationId xmlns:a16="http://schemas.microsoft.com/office/drawing/2014/main" xmlns="" id="{4B5CE60A-5BBC-42E4-B869-77CF8D96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1438" y="36256"/>
            <a:ext cx="9144000" cy="513019"/>
          </a:xfrm>
        </p:spPr>
        <p:txBody>
          <a:bodyPr>
            <a:normAutofit/>
          </a:bodyPr>
          <a:lstStyle>
            <a:lvl1pPr defTabSz="201168">
              <a:defRPr sz="2300">
                <a:solidFill>
                  <a:srgbClr val="F3F3EB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100" dirty="0">
                <a:solidFill>
                  <a:srgbClr val="FFFFFF"/>
                </a:solidFill>
                <a:sym typeface="Cambria"/>
              </a:rPr>
              <a:t> </a:t>
            </a:r>
            <a:r>
              <a:rPr lang="es-CL" sz="2100" b="1" dirty="0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“Caracterización de pacientes con Retinitis </a:t>
            </a:r>
            <a:r>
              <a:rPr lang="es-CL" sz="2100" b="1" dirty="0" err="1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Pigmentosa</a:t>
            </a:r>
            <a:r>
              <a:rPr lang="es-CL" sz="2100" b="1" dirty="0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 en centro de referencia”.</a:t>
            </a:r>
            <a:r>
              <a:rPr lang="es-CL" sz="2100" dirty="0">
                <a:solidFill>
                  <a:srgbClr val="FFFFFF"/>
                </a:solidFill>
                <a:sym typeface="Cambria"/>
              </a:rPr>
              <a:t>   </a:t>
            </a:r>
            <a:endParaRPr sz="2100" dirty="0">
              <a:solidFill>
                <a:srgbClr val="FFFFFF"/>
              </a:solidFill>
              <a:sym typeface="Cambria"/>
            </a:endParaRPr>
          </a:p>
        </p:txBody>
      </p:sp>
      <p:sp>
        <p:nvSpPr>
          <p:cNvPr id="5" name="4 Marcador de texto">
            <a:extLst>
              <a:ext uri="{FF2B5EF4-FFF2-40B4-BE49-F238E27FC236}">
                <a16:creationId xmlns:a16="http://schemas.microsoft.com/office/drawing/2014/main" xmlns="" id="{BB3FBD34-C9A1-48A4-8A77-688E0ACFE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765175"/>
            <a:ext cx="8712968" cy="5904185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CL" sz="4400" b="1" dirty="0">
                <a:solidFill>
                  <a:srgbClr val="FFC000"/>
                </a:solidFill>
                <a:sym typeface="Calibri"/>
              </a:rPr>
              <a:t>Conclusiones 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CL" b="1" dirty="0">
                <a:sym typeface="Calibri"/>
              </a:rPr>
              <a:t> 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600" b="1" dirty="0">
                <a:sym typeface="Calibri"/>
              </a:rPr>
              <a:t>R</a:t>
            </a:r>
            <a:r>
              <a:rPr lang="es-CL" sz="2600" b="1" dirty="0" smtClean="0">
                <a:sym typeface="Calibri"/>
              </a:rPr>
              <a:t>eporte </a:t>
            </a:r>
            <a:r>
              <a:rPr lang="es-CL" sz="2600" b="1" dirty="0">
                <a:sym typeface="Calibri"/>
              </a:rPr>
              <a:t>que caracteriza pacientes chilenos con RP. 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600" b="1" dirty="0">
                <a:sym typeface="Calibri"/>
              </a:rPr>
              <a:t>Destaca la predominancia de </a:t>
            </a:r>
            <a:r>
              <a:rPr lang="es-CL" sz="2600" b="1" dirty="0" smtClean="0">
                <a:sym typeface="Calibri"/>
              </a:rPr>
              <a:t>catarata subcapsular posterior </a:t>
            </a:r>
            <a:r>
              <a:rPr lang="es-CL" sz="2600" b="1" dirty="0">
                <a:sym typeface="Calibri"/>
              </a:rPr>
              <a:t>en todos los tipos de herencia.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600" b="1" dirty="0">
                <a:sym typeface="Calibri"/>
              </a:rPr>
              <a:t>La presencia de EM es mayor en ADRP, no se pudo demostrar significancia </a:t>
            </a:r>
            <a:r>
              <a:rPr lang="es-CL" sz="2600" b="1" dirty="0" smtClean="0">
                <a:sym typeface="Calibri"/>
              </a:rPr>
              <a:t>estadística</a:t>
            </a:r>
            <a:r>
              <a:rPr lang="es-CL" sz="2600" b="1" dirty="0">
                <a:sym typeface="Calibri"/>
              </a:rPr>
              <a:t>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600" b="1" dirty="0">
                <a:sym typeface="Calibri"/>
              </a:rPr>
              <a:t>En concordancia con la literatura, la afectación visual es menor en ADRP y más severa en XLRP. (1)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600" b="1" dirty="0">
                <a:sym typeface="Calibri"/>
              </a:rPr>
              <a:t>La RP causa discapacidad visual en pacientes </a:t>
            </a:r>
            <a:r>
              <a:rPr lang="es-CL" sz="2600" b="1" dirty="0" smtClean="0">
                <a:sym typeface="Calibri"/>
              </a:rPr>
              <a:t>jóvenes.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s-CL" sz="2600" b="1" dirty="0" smtClean="0">
                <a:sym typeface="Calibri"/>
              </a:rPr>
              <a:t>Dar a conocer al SENADIS estos datos, para elaborar propuestas de inclusión en este tipo de pacientes.</a:t>
            </a:r>
            <a:endParaRPr lang="es-CL" sz="2600" b="1" dirty="0">
              <a:sym typeface="Calibri"/>
            </a:endParaRP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s-CL" sz="2600" b="1" dirty="0">
              <a:sym typeface="Calibri"/>
            </a:endParaRPr>
          </a:p>
          <a:p>
            <a:pPr marL="514350" indent="-514350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s-CL" sz="2600" b="1" dirty="0">
              <a:sym typeface="Calibri"/>
            </a:endParaRPr>
          </a:p>
          <a:p>
            <a:pPr marL="0" indent="0">
              <a:buNone/>
            </a:pPr>
            <a:r>
              <a:rPr lang="es-ES" sz="1600" dirty="0"/>
              <a:t>1</a:t>
            </a:r>
            <a:r>
              <a:rPr lang="es-ES" sz="1600" dirty="0" smtClean="0"/>
              <a:t>-</a:t>
            </a:r>
            <a:r>
              <a:rPr lang="es-ES" sz="1600" dirty="0"/>
              <a:t>Berson EL, </a:t>
            </a:r>
            <a:r>
              <a:rPr lang="es-ES" sz="1600" dirty="0" err="1"/>
              <a:t>Sandberg</a:t>
            </a:r>
            <a:r>
              <a:rPr lang="es-ES" sz="1600" dirty="0"/>
              <a:t> MA, </a:t>
            </a:r>
            <a:r>
              <a:rPr lang="es-ES" sz="1600" dirty="0" err="1"/>
              <a:t>Rosner</a:t>
            </a:r>
            <a:r>
              <a:rPr lang="es-ES" sz="1600" dirty="0"/>
              <a:t> B, </a:t>
            </a:r>
            <a:r>
              <a:rPr lang="es-ES" sz="1600" dirty="0" err="1"/>
              <a:t>Birch</a:t>
            </a:r>
            <a:r>
              <a:rPr lang="es-ES" sz="1600" dirty="0"/>
              <a:t> DG, Hanson </a:t>
            </a:r>
            <a:r>
              <a:rPr lang="es-ES" sz="1600" dirty="0" err="1" smtClean="0"/>
              <a:t>AH.Natural</a:t>
            </a:r>
            <a:r>
              <a:rPr lang="es-ES" sz="1600" dirty="0" smtClean="0"/>
              <a:t> </a:t>
            </a:r>
            <a:r>
              <a:rPr lang="es-ES" sz="1600" dirty="0" err="1"/>
              <a:t>course</a:t>
            </a:r>
            <a:r>
              <a:rPr lang="es-ES" sz="1600" dirty="0"/>
              <a:t> of retinitis </a:t>
            </a:r>
            <a:r>
              <a:rPr lang="es-ES" sz="1600" dirty="0" err="1"/>
              <a:t>pigmentosa</a:t>
            </a:r>
            <a:r>
              <a:rPr lang="es-ES" sz="1600" dirty="0"/>
              <a:t> </a:t>
            </a:r>
            <a:r>
              <a:rPr lang="es-ES" sz="1600" dirty="0" err="1"/>
              <a:t>over</a:t>
            </a:r>
            <a:r>
              <a:rPr lang="es-ES" sz="1600" dirty="0"/>
              <a:t> a </a:t>
            </a:r>
            <a:r>
              <a:rPr lang="es-ES" sz="1600" dirty="0" err="1"/>
              <a:t>three-year</a:t>
            </a:r>
            <a:r>
              <a:rPr lang="es-ES" sz="1600" dirty="0"/>
              <a:t> </a:t>
            </a:r>
            <a:r>
              <a:rPr lang="es-ES" sz="1600" dirty="0" err="1" smtClean="0"/>
              <a:t>interval</a:t>
            </a:r>
            <a:r>
              <a:rPr lang="es-ES" sz="1600" dirty="0" smtClean="0"/>
              <a:t>.</a:t>
            </a:r>
            <a:r>
              <a:rPr lang="en-US" sz="1600" dirty="0" smtClean="0"/>
              <a:t>Am </a:t>
            </a:r>
            <a:r>
              <a:rPr lang="en-US" sz="1600" dirty="0"/>
              <a:t>J </a:t>
            </a:r>
            <a:r>
              <a:rPr lang="en-US" sz="1600" dirty="0" err="1"/>
              <a:t>Ophthalmol</a:t>
            </a:r>
            <a:r>
              <a:rPr lang="en-US" sz="1600" dirty="0"/>
              <a:t> 1985;99(3):240–51.</a:t>
            </a:r>
            <a:endParaRPr lang="es-CL" sz="1600" b="1" dirty="0">
              <a:sym typeface="Calibri"/>
            </a:endParaRPr>
          </a:p>
        </p:txBody>
      </p:sp>
      <p:sp>
        <p:nvSpPr>
          <p:cNvPr id="59" name="Shape 59">
            <a:extLst>
              <a:ext uri="{FF2B5EF4-FFF2-40B4-BE49-F238E27FC236}">
                <a16:creationId xmlns:a16="http://schemas.microsoft.com/office/drawing/2014/main" xmlns="" id="{A6533A25-2070-407B-9711-3C48E0270CAD}"/>
              </a:ext>
            </a:extLst>
          </p:cNvPr>
          <p:cNvSpPr/>
          <p:nvPr/>
        </p:nvSpPr>
        <p:spPr>
          <a:xfrm flipV="1">
            <a:off x="0" y="549275"/>
            <a:ext cx="91440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200"/>
            </a:pPr>
            <a:endParaRPr sz="12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>
            <a:extLst>
              <a:ext uri="{FF2B5EF4-FFF2-40B4-BE49-F238E27FC236}">
                <a16:creationId xmlns:a16="http://schemas.microsoft.com/office/drawing/2014/main" xmlns="" id="{A4CC9EF7-699B-40E7-98DC-682A3FCAADBF}"/>
              </a:ext>
            </a:extLst>
          </p:cNvPr>
          <p:cNvSpPr/>
          <p:nvPr/>
        </p:nvSpPr>
        <p:spPr>
          <a:xfrm flipV="1">
            <a:off x="0" y="549275"/>
            <a:ext cx="91440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200"/>
            </a:pPr>
            <a:endParaRPr sz="12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7" name="Shape 57">
            <a:extLst>
              <a:ext uri="{FF2B5EF4-FFF2-40B4-BE49-F238E27FC236}">
                <a16:creationId xmlns:a16="http://schemas.microsoft.com/office/drawing/2014/main" xmlns="" id="{FEE935B7-94FF-4950-8020-7CEE328E9BAE}"/>
              </a:ext>
            </a:extLst>
          </p:cNvPr>
          <p:cNvSpPr txBox="1">
            <a:spLocks/>
          </p:cNvSpPr>
          <p:nvPr/>
        </p:nvSpPr>
        <p:spPr bwMode="auto">
          <a:xfrm>
            <a:off x="-71438" y="36256"/>
            <a:ext cx="9144000" cy="51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  <a:normAutofit/>
          </a:bodyPr>
          <a:lstStyle>
            <a:lvl1pPr algn="ctr" defTabSz="201168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F3F3EB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5pPr>
            <a:lvl6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100" kern="0" dirty="0">
                <a:solidFill>
                  <a:srgbClr val="FFFFFF"/>
                </a:solidFill>
                <a:sym typeface="Cambria"/>
              </a:rPr>
              <a:t> </a:t>
            </a:r>
            <a:r>
              <a:rPr lang="es-CL" sz="2100" b="1" kern="0" dirty="0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“Caracterización de pacientes con Retinitis </a:t>
            </a:r>
            <a:r>
              <a:rPr lang="es-CL" sz="2100" b="1" kern="0" dirty="0" err="1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Pigmentosa</a:t>
            </a:r>
            <a:r>
              <a:rPr lang="es-CL" sz="2100" b="1" kern="0" dirty="0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 en centro de referencia”.</a:t>
            </a:r>
            <a:r>
              <a:rPr lang="es-CL" sz="2100" kern="0" dirty="0">
                <a:solidFill>
                  <a:srgbClr val="FFFFFF"/>
                </a:solidFill>
                <a:sym typeface="Cambria"/>
              </a:rPr>
              <a:t>   </a:t>
            </a:r>
          </a:p>
        </p:txBody>
      </p:sp>
      <p:sp>
        <p:nvSpPr>
          <p:cNvPr id="10" name="4 Marcador de texto">
            <a:extLst>
              <a:ext uri="{FF2B5EF4-FFF2-40B4-BE49-F238E27FC236}">
                <a16:creationId xmlns:a16="http://schemas.microsoft.com/office/drawing/2014/main" xmlns="" id="{4B6D05F7-5E57-4F21-9EB1-9106BE7B0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053" y="577520"/>
            <a:ext cx="8605018" cy="5504178"/>
          </a:xfrm>
        </p:spPr>
        <p:txBody>
          <a:bodyPr>
            <a:normAutofit fontScale="8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CL" sz="4400" b="1" dirty="0">
                <a:solidFill>
                  <a:srgbClr val="FFC000"/>
                </a:solidFill>
                <a:sym typeface="Calibri"/>
              </a:rPr>
              <a:t> </a:t>
            </a:r>
            <a:r>
              <a:rPr lang="es-CL" sz="4100" b="1" dirty="0">
                <a:solidFill>
                  <a:srgbClr val="FFC000"/>
                </a:solidFill>
                <a:sym typeface="Calibri"/>
              </a:rPr>
              <a:t>Introducción </a:t>
            </a:r>
          </a:p>
          <a:p>
            <a:pPr marL="546100" indent="-457200" algn="just" eaLnBrk="1" fontAlgn="auto" hangingPunct="1">
              <a:spcAft>
                <a:spcPts val="0"/>
              </a:spcAft>
              <a:defRPr/>
            </a:pPr>
            <a:endParaRPr lang="es-CL" dirty="0"/>
          </a:p>
          <a:p>
            <a:pPr marL="546100" indent="-457200" algn="just" eaLnBrk="1" fontAlgn="auto" hangingPunct="1">
              <a:spcAft>
                <a:spcPts val="0"/>
              </a:spcAft>
              <a:defRPr/>
            </a:pPr>
            <a:r>
              <a:rPr lang="es-CL" dirty="0"/>
              <a:t>La Retinitis Pigmentosa (RP) es la distrofia retinal hereditaria más frecuente, con una prevalencia entre 1/3000 a 1/5000.(1)</a:t>
            </a:r>
          </a:p>
          <a:p>
            <a:pPr marL="546100" indent="-457200" algn="just" eaLnBrk="1" fontAlgn="auto" hangingPunct="1">
              <a:spcAft>
                <a:spcPts val="0"/>
              </a:spcAft>
              <a:defRPr/>
            </a:pPr>
            <a:r>
              <a:rPr lang="es-CL" dirty="0" smtClean="0"/>
              <a:t>Progresiva </a:t>
            </a:r>
            <a:r>
              <a:rPr lang="es-CL" dirty="0"/>
              <a:t>alteración de los bastones y en forma secundaria de los </a:t>
            </a:r>
            <a:r>
              <a:rPr lang="es-CL" dirty="0" smtClean="0"/>
              <a:t>conos. </a:t>
            </a:r>
            <a:endParaRPr lang="es-CL" dirty="0"/>
          </a:p>
          <a:p>
            <a:pPr marL="546100" indent="-457200" algn="just" eaLnBrk="1" fontAlgn="auto" hangingPunct="1">
              <a:spcAft>
                <a:spcPts val="0"/>
              </a:spcAft>
              <a:defRPr/>
            </a:pPr>
            <a:r>
              <a:rPr lang="es-CL" dirty="0" smtClean="0"/>
              <a:t>Modos </a:t>
            </a:r>
            <a:r>
              <a:rPr lang="es-CL" dirty="0"/>
              <a:t>de </a:t>
            </a:r>
            <a:r>
              <a:rPr lang="es-CL" dirty="0" smtClean="0"/>
              <a:t>herencia:</a:t>
            </a:r>
          </a:p>
          <a:p>
            <a:pPr marL="993775" lvl="1" indent="-457200" algn="just" eaLnBrk="1" fontAlgn="auto" hangingPunct="1">
              <a:spcAft>
                <a:spcPts val="0"/>
              </a:spcAft>
              <a:defRPr/>
            </a:pPr>
            <a:r>
              <a:rPr lang="es-CL" sz="2100" dirty="0" smtClean="0"/>
              <a:t>autosómica </a:t>
            </a:r>
            <a:r>
              <a:rPr lang="es-CL" sz="2100" dirty="0"/>
              <a:t>dominante (AD)</a:t>
            </a:r>
            <a:r>
              <a:rPr lang="es-CL" sz="2100" dirty="0" smtClean="0"/>
              <a:t>, </a:t>
            </a:r>
          </a:p>
          <a:p>
            <a:pPr marL="993775" lvl="1" indent="-457200" algn="just" eaLnBrk="1" fontAlgn="auto" hangingPunct="1">
              <a:spcAft>
                <a:spcPts val="0"/>
              </a:spcAft>
              <a:defRPr/>
            </a:pPr>
            <a:r>
              <a:rPr lang="es-CL" sz="2100" dirty="0" smtClean="0"/>
              <a:t>autosómica </a:t>
            </a:r>
            <a:r>
              <a:rPr lang="es-CL" sz="2100" dirty="0"/>
              <a:t>recesiva  (AR), </a:t>
            </a:r>
            <a:endParaRPr lang="es-CL" sz="2100" dirty="0" smtClean="0"/>
          </a:p>
          <a:p>
            <a:pPr marL="993775" lvl="1" indent="-457200" algn="just" eaLnBrk="1" fontAlgn="auto" hangingPunct="1">
              <a:spcAft>
                <a:spcPts val="0"/>
              </a:spcAft>
              <a:defRPr/>
            </a:pPr>
            <a:r>
              <a:rPr lang="es-CL" sz="2100" dirty="0" smtClean="0"/>
              <a:t>ligada </a:t>
            </a:r>
            <a:r>
              <a:rPr lang="es-CL" sz="2100" dirty="0"/>
              <a:t>al cromosoma X (XL), </a:t>
            </a:r>
            <a:endParaRPr lang="es-CL" sz="2100" dirty="0" smtClean="0"/>
          </a:p>
          <a:p>
            <a:pPr marL="993775" lvl="1" indent="-457200" algn="just" eaLnBrk="1" fontAlgn="auto" hangingPunct="1">
              <a:spcAft>
                <a:spcPts val="0"/>
              </a:spcAft>
              <a:defRPr/>
            </a:pPr>
            <a:r>
              <a:rPr lang="es-CL" sz="2100" dirty="0" smtClean="0"/>
              <a:t>digénica </a:t>
            </a:r>
            <a:r>
              <a:rPr lang="es-CL" sz="2100" dirty="0"/>
              <a:t>y </a:t>
            </a:r>
            <a:endParaRPr lang="es-CL" sz="2100" dirty="0" smtClean="0"/>
          </a:p>
          <a:p>
            <a:pPr marL="993775" lvl="1" indent="-457200" algn="just" eaLnBrk="1" fontAlgn="auto" hangingPunct="1">
              <a:spcAft>
                <a:spcPts val="0"/>
              </a:spcAft>
              <a:defRPr/>
            </a:pPr>
            <a:r>
              <a:rPr lang="es-CL" sz="2100" dirty="0" smtClean="0"/>
              <a:t>mitocondrial</a:t>
            </a:r>
            <a:r>
              <a:rPr lang="es-CL" sz="2100" dirty="0"/>
              <a:t>. </a:t>
            </a:r>
            <a:endParaRPr lang="es-CL" sz="2100" dirty="0" smtClean="0"/>
          </a:p>
          <a:p>
            <a:pPr marL="546100" indent="-457200" algn="just" eaLnBrk="1" fontAlgn="auto" hangingPunct="1">
              <a:spcAft>
                <a:spcPts val="0"/>
              </a:spcAft>
              <a:defRPr/>
            </a:pPr>
            <a:r>
              <a:rPr lang="es-CL" dirty="0" smtClean="0"/>
              <a:t>Hay </a:t>
            </a:r>
            <a:r>
              <a:rPr lang="es-CL" dirty="0"/>
              <a:t>formas </a:t>
            </a:r>
            <a:r>
              <a:rPr lang="es-CL" dirty="0" smtClean="0"/>
              <a:t>sindrómicas </a:t>
            </a:r>
            <a:r>
              <a:rPr lang="es-CL" dirty="0"/>
              <a:t>(SD).</a:t>
            </a:r>
          </a:p>
          <a:p>
            <a:pPr marL="546100" indent="-457200" algn="just" eaLnBrk="1" fontAlgn="auto" hangingPunct="1">
              <a:spcAft>
                <a:spcPts val="0"/>
              </a:spcAft>
              <a:defRPr/>
            </a:pPr>
            <a:r>
              <a:rPr lang="es-CL" dirty="0"/>
              <a:t>No hay datos epidemiológicos actualizados en Chile de esta patología.  </a:t>
            </a:r>
            <a:endParaRPr lang="es-CL" b="1" dirty="0">
              <a:sym typeface="Calibri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0833" y="6259793"/>
            <a:ext cx="89644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FFFFFF"/>
                </a:solidFill>
                <a:latin typeface="Calibri"/>
                <a:cs typeface="Calibri"/>
              </a:rPr>
              <a:t>1. Bunker CH, </a:t>
            </a:r>
            <a:r>
              <a:rPr lang="es-ES" sz="1600" dirty="0" err="1">
                <a:solidFill>
                  <a:srgbClr val="FFFFFF"/>
                </a:solidFill>
                <a:latin typeface="Calibri"/>
                <a:cs typeface="Calibri"/>
              </a:rPr>
              <a:t>Berson</a:t>
            </a:r>
            <a:r>
              <a:rPr lang="es-ES" sz="1600" dirty="0">
                <a:solidFill>
                  <a:srgbClr val="FFFFFF"/>
                </a:solidFill>
                <a:latin typeface="Calibri"/>
                <a:cs typeface="Calibri"/>
              </a:rPr>
              <a:t> EL, </a:t>
            </a:r>
            <a:r>
              <a:rPr lang="es-ES" sz="1600" dirty="0" err="1">
                <a:solidFill>
                  <a:srgbClr val="FFFFFF"/>
                </a:solidFill>
                <a:latin typeface="Calibri"/>
                <a:cs typeface="Calibri"/>
              </a:rPr>
              <a:t>Bromley</a:t>
            </a:r>
            <a:r>
              <a:rPr lang="es-ES" sz="1600" dirty="0">
                <a:solidFill>
                  <a:srgbClr val="FFFFFF"/>
                </a:solidFill>
                <a:latin typeface="Calibri"/>
                <a:cs typeface="Calibri"/>
              </a:rPr>
              <a:t> WC, Hayes RP, </a:t>
            </a:r>
            <a:r>
              <a:rPr lang="es-ES" sz="1600" dirty="0" err="1">
                <a:solidFill>
                  <a:srgbClr val="FFFFFF"/>
                </a:solidFill>
                <a:latin typeface="Calibri"/>
                <a:cs typeface="Calibri"/>
              </a:rPr>
              <a:t>Roderick</a:t>
            </a:r>
            <a:r>
              <a:rPr lang="es-ES" sz="1600" dirty="0">
                <a:solidFill>
                  <a:srgbClr val="FFFFFF"/>
                </a:solidFill>
                <a:latin typeface="Calibri"/>
                <a:cs typeface="Calibri"/>
              </a:rPr>
              <a:t> TH. </a:t>
            </a:r>
            <a:r>
              <a:rPr lang="es-ES" sz="1600" dirty="0" err="1">
                <a:solidFill>
                  <a:srgbClr val="FFFFFF"/>
                </a:solidFill>
                <a:latin typeface="Calibri"/>
                <a:cs typeface="Calibri"/>
              </a:rPr>
              <a:t>Prevalence</a:t>
            </a:r>
            <a:r>
              <a:rPr lang="es-ES" sz="1600" dirty="0">
                <a:solidFill>
                  <a:srgbClr val="FFFFFF"/>
                </a:solidFill>
                <a:latin typeface="Calibri"/>
                <a:cs typeface="Calibri"/>
              </a:rPr>
              <a:t> of retinitis </a:t>
            </a:r>
            <a:r>
              <a:rPr lang="es-ES" sz="1600" dirty="0" err="1">
                <a:solidFill>
                  <a:srgbClr val="FFFFFF"/>
                </a:solidFill>
                <a:latin typeface="Calibri"/>
                <a:cs typeface="Calibri"/>
              </a:rPr>
              <a:t>pigmentosa</a:t>
            </a:r>
            <a:r>
              <a:rPr lang="es-ES" sz="1600" dirty="0">
                <a:solidFill>
                  <a:srgbClr val="FFFFFF"/>
                </a:solidFill>
                <a:latin typeface="Calibri"/>
                <a:cs typeface="Calibri"/>
              </a:rPr>
              <a:t> in Maine. Am J </a:t>
            </a:r>
            <a:r>
              <a:rPr lang="es-ES" sz="1600" dirty="0" err="1">
                <a:solidFill>
                  <a:srgbClr val="FFFFFF"/>
                </a:solidFill>
                <a:latin typeface="Calibri"/>
                <a:cs typeface="Calibri"/>
              </a:rPr>
              <a:t>Ophthalmol</a:t>
            </a:r>
            <a:r>
              <a:rPr lang="es-ES" sz="1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mr-IN" sz="1600" dirty="0">
                <a:solidFill>
                  <a:srgbClr val="FFFFFF"/>
                </a:solidFill>
                <a:latin typeface="Calibri"/>
                <a:cs typeface="Calibri"/>
              </a:rPr>
              <a:t>1984;97(3):357–65.</a:t>
            </a:r>
            <a:endParaRPr lang="es-ES" sz="16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>
            <a:extLst>
              <a:ext uri="{FF2B5EF4-FFF2-40B4-BE49-F238E27FC236}">
                <a16:creationId xmlns:a16="http://schemas.microsoft.com/office/drawing/2014/main" xmlns="" id="{53A63F9E-4D83-4C22-8C87-16A734ECC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8453437" cy="454025"/>
          </a:xfrm>
        </p:spPr>
        <p:txBody>
          <a:bodyPr>
            <a:normAutofit fontScale="90000"/>
          </a:bodyPr>
          <a:lstStyle>
            <a:lvl1pPr defTabSz="201168">
              <a:defRPr sz="2300">
                <a:solidFill>
                  <a:srgbClr val="F3F3EB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800" dirty="0">
                <a:solidFill>
                  <a:srgbClr val="FFFFFF"/>
                </a:solidFill>
                <a:sym typeface="Cambria"/>
              </a:rPr>
              <a:t> </a:t>
            </a:r>
            <a:r>
              <a:rPr lang="es-CL" sz="2400" dirty="0">
                <a:solidFill>
                  <a:srgbClr val="FFFFFF"/>
                </a:solidFill>
                <a:sym typeface="Cambria"/>
              </a:rPr>
              <a:t>  </a:t>
            </a:r>
            <a:endParaRPr sz="2400" dirty="0">
              <a:solidFill>
                <a:srgbClr val="FFFFFF"/>
              </a:solidFill>
              <a:sym typeface="Cambria"/>
            </a:endParaRPr>
          </a:p>
        </p:txBody>
      </p:sp>
      <p:sp>
        <p:nvSpPr>
          <p:cNvPr id="5" name="4 Marcador de texto">
            <a:extLst>
              <a:ext uri="{FF2B5EF4-FFF2-40B4-BE49-F238E27FC236}">
                <a16:creationId xmlns:a16="http://schemas.microsoft.com/office/drawing/2014/main" xmlns="" id="{34C3FFAA-A7D4-4FAB-A10D-C4EDCF062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9378" y="836712"/>
            <a:ext cx="8605018" cy="5647598"/>
          </a:xfrm>
        </p:spPr>
        <p:txBody>
          <a:bodyPr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CL" sz="4400" b="1" dirty="0">
                <a:solidFill>
                  <a:srgbClr val="FFC000"/>
                </a:solidFill>
                <a:sym typeface="Calibri"/>
              </a:rPr>
              <a:t> Propósito </a:t>
            </a:r>
          </a:p>
          <a:p>
            <a:pPr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4400" b="1" dirty="0">
              <a:solidFill>
                <a:srgbClr val="FFC000"/>
              </a:solidFill>
              <a:sym typeface="Calibri"/>
            </a:endParaRPr>
          </a:p>
          <a:p>
            <a:pPr marL="88900" indent="0" algn="just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CL" sz="4400" b="1" dirty="0">
                <a:solidFill>
                  <a:srgbClr val="FFC000"/>
                </a:solidFill>
                <a:sym typeface="Calibri"/>
              </a:rPr>
              <a:t>  </a:t>
            </a:r>
            <a:r>
              <a:rPr lang="es-CL" sz="3500" b="1" dirty="0">
                <a:sym typeface="Calibri"/>
              </a:rPr>
              <a:t>Caracterizar fenotípica y epidemiológicamente los pacientes con diagnóstico de RP atendidos en el Departamento de </a:t>
            </a:r>
            <a:r>
              <a:rPr lang="es-CL" sz="3500" b="1" dirty="0" err="1">
                <a:sym typeface="Calibri"/>
              </a:rPr>
              <a:t>Oculogenética</a:t>
            </a:r>
            <a:r>
              <a:rPr lang="es-CL" sz="3500" b="1" dirty="0">
                <a:sym typeface="Calibri"/>
              </a:rPr>
              <a:t>, del Hospital del Salvador. </a:t>
            </a:r>
            <a:endParaRPr lang="es-CL" sz="3500" b="1" i="1" u="sng" dirty="0">
              <a:sym typeface="Calibri"/>
            </a:endParaRPr>
          </a:p>
          <a:p>
            <a:pPr algn="just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sz="4400" b="1" dirty="0">
              <a:solidFill>
                <a:srgbClr val="FFC000"/>
              </a:solidFill>
              <a:sym typeface="Calibri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s-CL" b="1" dirty="0">
              <a:sym typeface="Calibri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s-CL" b="1" dirty="0">
                <a:sym typeface="Calibri"/>
              </a:rPr>
              <a:t> </a:t>
            </a:r>
          </a:p>
        </p:txBody>
      </p:sp>
      <p:sp>
        <p:nvSpPr>
          <p:cNvPr id="59" name="Shape 59">
            <a:extLst>
              <a:ext uri="{FF2B5EF4-FFF2-40B4-BE49-F238E27FC236}">
                <a16:creationId xmlns:a16="http://schemas.microsoft.com/office/drawing/2014/main" xmlns="" id="{9DB450E3-834F-4D60-A5BA-DB62790393BA}"/>
              </a:ext>
            </a:extLst>
          </p:cNvPr>
          <p:cNvSpPr/>
          <p:nvPr/>
        </p:nvSpPr>
        <p:spPr>
          <a:xfrm flipV="1">
            <a:off x="0" y="549275"/>
            <a:ext cx="91440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200"/>
            </a:pPr>
            <a:endParaRPr sz="12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Shape 57">
            <a:extLst>
              <a:ext uri="{FF2B5EF4-FFF2-40B4-BE49-F238E27FC236}">
                <a16:creationId xmlns:a16="http://schemas.microsoft.com/office/drawing/2014/main" xmlns="" id="{1EAD9A93-10DB-448E-AD30-E307998A5A33}"/>
              </a:ext>
            </a:extLst>
          </p:cNvPr>
          <p:cNvSpPr txBox="1">
            <a:spLocks/>
          </p:cNvSpPr>
          <p:nvPr/>
        </p:nvSpPr>
        <p:spPr bwMode="auto">
          <a:xfrm>
            <a:off x="-71438" y="36256"/>
            <a:ext cx="9144000" cy="51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  <a:normAutofit/>
          </a:bodyPr>
          <a:lstStyle>
            <a:lvl1pPr algn="ctr" defTabSz="201168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F3F3EB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5pPr>
            <a:lvl6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100" kern="0" dirty="0">
                <a:solidFill>
                  <a:srgbClr val="FFFFFF"/>
                </a:solidFill>
                <a:sym typeface="Cambria"/>
              </a:rPr>
              <a:t> </a:t>
            </a:r>
            <a:r>
              <a:rPr lang="es-CL" sz="2100" b="1" kern="0" dirty="0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“Caracterización de pacientes con Retinitis </a:t>
            </a:r>
            <a:r>
              <a:rPr lang="es-CL" sz="2100" b="1" kern="0" dirty="0" err="1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Pigmentosa</a:t>
            </a:r>
            <a:r>
              <a:rPr lang="es-CL" sz="2100" b="1" kern="0" dirty="0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 en centro de referencia”.</a:t>
            </a:r>
            <a:r>
              <a:rPr lang="es-CL" sz="2100" kern="0" dirty="0">
                <a:solidFill>
                  <a:srgbClr val="FFFFFF"/>
                </a:solidFill>
                <a:sym typeface="Cambria"/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4 Marcador de texto">
            <a:extLst>
              <a:ext uri="{FF2B5EF4-FFF2-40B4-BE49-F238E27FC236}">
                <a16:creationId xmlns:a16="http://schemas.microsoft.com/office/drawing/2014/main" xmlns="" id="{617D2DC3-FC3B-404F-841D-02A604149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23" y="585713"/>
            <a:ext cx="9001125" cy="756197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CL" altLang="es-MX" sz="4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Metodología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L" altLang="es-MX" b="1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</p:txBody>
      </p:sp>
      <p:sp>
        <p:nvSpPr>
          <p:cNvPr id="59" name="Shape 59">
            <a:extLst>
              <a:ext uri="{FF2B5EF4-FFF2-40B4-BE49-F238E27FC236}">
                <a16:creationId xmlns:a16="http://schemas.microsoft.com/office/drawing/2014/main" xmlns="" id="{DA3FF408-5251-4F7D-B98B-E03E7EE068FD}"/>
              </a:ext>
            </a:extLst>
          </p:cNvPr>
          <p:cNvSpPr/>
          <p:nvPr/>
        </p:nvSpPr>
        <p:spPr>
          <a:xfrm flipV="1">
            <a:off x="0" y="549275"/>
            <a:ext cx="91440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200"/>
            </a:pPr>
            <a:endParaRPr sz="12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xmlns="" id="{E5937C74-91D1-4739-A5BF-6865FA89BFF5}"/>
              </a:ext>
            </a:extLst>
          </p:cNvPr>
          <p:cNvSpPr txBox="1"/>
          <p:nvPr/>
        </p:nvSpPr>
        <p:spPr>
          <a:xfrm>
            <a:off x="6085028" y="1341912"/>
            <a:ext cx="2997060" cy="923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kern="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Depto. </a:t>
            </a:r>
            <a:r>
              <a:rPr lang="es-CL" b="1" kern="0" dirty="0" err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Oculogénetica</a:t>
            </a:r>
            <a:r>
              <a:rPr lang="es-CL" b="1" kern="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</a:p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kern="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Servicio de Oftalmología </a:t>
            </a:r>
          </a:p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kern="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del Hospital del Salvador   </a:t>
            </a:r>
          </a:p>
        </p:txBody>
      </p:sp>
      <p:pic>
        <p:nvPicPr>
          <p:cNvPr id="13321" name="11 Imagen" descr="descarga.jpg">
            <a:extLst>
              <a:ext uri="{FF2B5EF4-FFF2-40B4-BE49-F238E27FC236}">
                <a16:creationId xmlns:a16="http://schemas.microsoft.com/office/drawing/2014/main" xmlns="" id="{7BB9CBFC-3CBB-4888-968D-24E656B16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402" y="2345946"/>
            <a:ext cx="2187575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hape 57">
            <a:extLst>
              <a:ext uri="{FF2B5EF4-FFF2-40B4-BE49-F238E27FC236}">
                <a16:creationId xmlns:a16="http://schemas.microsoft.com/office/drawing/2014/main" xmlns="" id="{C02E95EA-1468-4860-89F4-95908488E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8902700" cy="454025"/>
          </a:xfrm>
        </p:spPr>
        <p:txBody>
          <a:bodyPr>
            <a:noAutofit/>
          </a:bodyPr>
          <a:lstStyle>
            <a:lvl1pPr defTabSz="201168">
              <a:defRPr sz="2300">
                <a:solidFill>
                  <a:srgbClr val="F3F3EB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000" dirty="0">
                <a:solidFill>
                  <a:srgbClr val="FFFFFF"/>
                </a:solidFill>
                <a:sym typeface="Cambria"/>
              </a:rPr>
              <a:t> </a:t>
            </a:r>
            <a:r>
              <a:rPr lang="es-CL" sz="2000" b="1" dirty="0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“Caracterización de pacientes con Retinitis </a:t>
            </a:r>
            <a:r>
              <a:rPr lang="es-CL" sz="2000" b="1" dirty="0" err="1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Pigmentosa</a:t>
            </a:r>
            <a:r>
              <a:rPr lang="es-CL" sz="2000" b="1" dirty="0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 en  centro de referencia”.</a:t>
            </a:r>
            <a:r>
              <a:rPr lang="es-CL" sz="2000" dirty="0">
                <a:solidFill>
                  <a:srgbClr val="FFFFFF"/>
                </a:solidFill>
                <a:sym typeface="Cambria"/>
              </a:rPr>
              <a:t>   </a:t>
            </a:r>
            <a:endParaRPr sz="2000" dirty="0">
              <a:solidFill>
                <a:srgbClr val="FFFFFF"/>
              </a:solidFill>
              <a:sym typeface="Cambria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6C2AEF5-FD40-4FF5-86E8-9E1E0B0838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12201" r="677" b="8009"/>
          <a:stretch/>
        </p:blipFill>
        <p:spPr>
          <a:xfrm>
            <a:off x="274231" y="2308189"/>
            <a:ext cx="2234286" cy="1455738"/>
          </a:xfrm>
          <a:prstGeom prst="rect">
            <a:avLst/>
          </a:prstGeom>
        </p:spPr>
      </p:pic>
      <p:sp>
        <p:nvSpPr>
          <p:cNvPr id="20" name="7 CuadroTexto">
            <a:extLst>
              <a:ext uri="{FF2B5EF4-FFF2-40B4-BE49-F238E27FC236}">
                <a16:creationId xmlns:a16="http://schemas.microsoft.com/office/drawing/2014/main" xmlns="" id="{D7913B0E-3A5E-4053-ACC8-C11B233AAC44}"/>
              </a:ext>
            </a:extLst>
          </p:cNvPr>
          <p:cNvSpPr txBox="1"/>
          <p:nvPr/>
        </p:nvSpPr>
        <p:spPr>
          <a:xfrm>
            <a:off x="-519460" y="1572387"/>
            <a:ext cx="3882089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kern="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Estudio Descriptivo </a:t>
            </a:r>
          </a:p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kern="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Retrospectivo</a:t>
            </a:r>
          </a:p>
        </p:txBody>
      </p:sp>
      <p:sp>
        <p:nvSpPr>
          <p:cNvPr id="24" name="7 CuadroTexto">
            <a:extLst>
              <a:ext uri="{FF2B5EF4-FFF2-40B4-BE49-F238E27FC236}">
                <a16:creationId xmlns:a16="http://schemas.microsoft.com/office/drawing/2014/main" xmlns="" id="{C2B35E01-144C-47AB-B73A-29EC12C9719B}"/>
              </a:ext>
            </a:extLst>
          </p:cNvPr>
          <p:cNvSpPr txBox="1"/>
          <p:nvPr/>
        </p:nvSpPr>
        <p:spPr>
          <a:xfrm>
            <a:off x="3101072" y="3025611"/>
            <a:ext cx="2640752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s-CL" b="1" kern="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Diciembre-2015 hasta Septiembre-2018   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xmlns="" id="{10743111-6167-4413-BFDD-3F02FA8104D4}"/>
              </a:ext>
            </a:extLst>
          </p:cNvPr>
          <p:cNvSpPr/>
          <p:nvPr/>
        </p:nvSpPr>
        <p:spPr>
          <a:xfrm>
            <a:off x="3021090" y="2435552"/>
            <a:ext cx="2727772" cy="502967"/>
          </a:xfrm>
          <a:prstGeom prst="rightArrow">
            <a:avLst/>
          </a:prstGeom>
          <a:solidFill>
            <a:srgbClr val="26365B"/>
          </a:solidFill>
          <a:ln w="25400" cap="flat">
            <a:solidFill>
              <a:srgbClr val="F8F8F8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6" name="7 CuadroTexto">
            <a:extLst>
              <a:ext uri="{FF2B5EF4-FFF2-40B4-BE49-F238E27FC236}">
                <a16:creationId xmlns:a16="http://schemas.microsoft.com/office/drawing/2014/main" xmlns="" id="{B7DCF03A-61C2-4D88-8DCA-68C409A63427}"/>
              </a:ext>
            </a:extLst>
          </p:cNvPr>
          <p:cNvSpPr txBox="1"/>
          <p:nvPr/>
        </p:nvSpPr>
        <p:spPr>
          <a:xfrm>
            <a:off x="467544" y="5110779"/>
            <a:ext cx="229878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b="1" kern="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Diagnóstico</a:t>
            </a:r>
            <a:r>
              <a:rPr lang="es-CL" b="1" kern="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</a:p>
        </p:txBody>
      </p:sp>
      <p:pic>
        <p:nvPicPr>
          <p:cNvPr id="16" name="Gráfico 15" descr="Equipo">
            <a:extLst>
              <a:ext uri="{FF2B5EF4-FFF2-40B4-BE49-F238E27FC236}">
                <a16:creationId xmlns:a16="http://schemas.microsoft.com/office/drawing/2014/main" xmlns="" id="{FC0A065F-BD96-4FD4-AEB3-1B2BCC570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09428" y="1537730"/>
            <a:ext cx="914400" cy="91440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xmlns="" id="{2C1E15FF-579D-4DE6-B86A-4294DA4913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74" y="3997504"/>
            <a:ext cx="1661029" cy="930176"/>
          </a:xfrm>
          <a:prstGeom prst="rect">
            <a:avLst/>
          </a:prstGeom>
        </p:spPr>
      </p:pic>
      <p:pic>
        <p:nvPicPr>
          <p:cNvPr id="30" name="Imagen 29" descr="Imagen que contiene persona, hombre&#10;&#10;Descripción generada con confianza muy alta">
            <a:extLst>
              <a:ext uri="{FF2B5EF4-FFF2-40B4-BE49-F238E27FC236}">
                <a16:creationId xmlns:a16="http://schemas.microsoft.com/office/drawing/2014/main" xmlns="" id="{E30EDE96-2A27-4194-88CB-AA3A0761B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12" y="4154804"/>
            <a:ext cx="1644915" cy="1094616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con confianza alta">
            <a:extLst>
              <a:ext uri="{FF2B5EF4-FFF2-40B4-BE49-F238E27FC236}">
                <a16:creationId xmlns:a16="http://schemas.microsoft.com/office/drawing/2014/main" xmlns="" id="{96E4948E-0D04-4426-A019-C8EF9A6620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803" y="5419141"/>
            <a:ext cx="1685291" cy="1262341"/>
          </a:xfrm>
          <a:prstGeom prst="rect">
            <a:avLst/>
          </a:prstGeom>
        </p:spPr>
      </p:pic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xmlns="" id="{B765A644-4664-459E-B210-A662D914116E}"/>
              </a:ext>
            </a:extLst>
          </p:cNvPr>
          <p:cNvCxnSpPr>
            <a:cxnSpLocks/>
          </p:cNvCxnSpPr>
          <p:nvPr/>
        </p:nvCxnSpPr>
        <p:spPr>
          <a:xfrm flipV="1">
            <a:off x="2268923" y="4548742"/>
            <a:ext cx="842649" cy="562037"/>
          </a:xfrm>
          <a:prstGeom prst="straightConnector1">
            <a:avLst/>
          </a:prstGeom>
          <a:noFill/>
          <a:ln w="25400" cap="flat">
            <a:solidFill>
              <a:srgbClr val="6076B4"/>
            </a:solidFill>
            <a:prstDash val="solid"/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xmlns="" id="{904803D8-160A-4AF7-B3C7-CBEDBB8D53D6}"/>
              </a:ext>
            </a:extLst>
          </p:cNvPr>
          <p:cNvCxnSpPr>
            <a:stCxn id="26" idx="3"/>
          </p:cNvCxnSpPr>
          <p:nvPr/>
        </p:nvCxnSpPr>
        <p:spPr>
          <a:xfrm flipV="1">
            <a:off x="2766332" y="5110779"/>
            <a:ext cx="2488073" cy="261608"/>
          </a:xfrm>
          <a:prstGeom prst="straightConnector1">
            <a:avLst/>
          </a:prstGeom>
          <a:noFill/>
          <a:ln w="25400" cap="flat">
            <a:solidFill>
              <a:srgbClr val="6076B4"/>
            </a:solidFill>
            <a:prstDash val="solid"/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xmlns="" id="{BDAE20D2-1204-44D4-A54D-D544570117AF}"/>
              </a:ext>
            </a:extLst>
          </p:cNvPr>
          <p:cNvCxnSpPr/>
          <p:nvPr/>
        </p:nvCxnSpPr>
        <p:spPr>
          <a:xfrm>
            <a:off x="2318439" y="5666623"/>
            <a:ext cx="1221799" cy="529409"/>
          </a:xfrm>
          <a:prstGeom prst="straightConnector1">
            <a:avLst/>
          </a:prstGeom>
          <a:noFill/>
          <a:ln w="25400" cap="flat">
            <a:solidFill>
              <a:srgbClr val="6076B4"/>
            </a:solidFill>
            <a:prstDash val="solid"/>
            <a:bevel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5" name="Imagen 44" descr="Imagen que contiene objeto&#10;&#10;Descripción generada con confianza alta">
            <a:extLst>
              <a:ext uri="{FF2B5EF4-FFF2-40B4-BE49-F238E27FC236}">
                <a16:creationId xmlns:a16="http://schemas.microsoft.com/office/drawing/2014/main" xmlns="" id="{A8367CD8-47AA-4B50-B7F5-FC63554226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734" y="4686257"/>
            <a:ext cx="933450" cy="18954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>
            <a:extLst>
              <a:ext uri="{FF2B5EF4-FFF2-40B4-BE49-F238E27FC236}">
                <a16:creationId xmlns:a16="http://schemas.microsoft.com/office/drawing/2014/main" xmlns="" id="{DF1FB07D-954F-40B7-89C5-93B98BD8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8453437" cy="454025"/>
          </a:xfrm>
        </p:spPr>
        <p:txBody>
          <a:bodyPr>
            <a:normAutofit fontScale="90000"/>
          </a:bodyPr>
          <a:lstStyle>
            <a:lvl1pPr defTabSz="201168">
              <a:defRPr sz="2300">
                <a:solidFill>
                  <a:srgbClr val="F3F3EB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800" dirty="0">
                <a:solidFill>
                  <a:srgbClr val="FFFFFF"/>
                </a:solidFill>
                <a:sym typeface="Cambria"/>
              </a:rPr>
              <a:t> </a:t>
            </a:r>
            <a:endParaRPr sz="2400" dirty="0">
              <a:solidFill>
                <a:srgbClr val="FFFFFF"/>
              </a:solidFill>
              <a:sym typeface="Cambria"/>
            </a:endParaRPr>
          </a:p>
        </p:txBody>
      </p:sp>
      <p:sp>
        <p:nvSpPr>
          <p:cNvPr id="14339" name="4 Marcador de texto">
            <a:extLst>
              <a:ext uri="{FF2B5EF4-FFF2-40B4-BE49-F238E27FC236}">
                <a16:creationId xmlns:a16="http://schemas.microsoft.com/office/drawing/2014/main" xmlns="" id="{AD2648CD-C999-4D84-B11D-25C12BC47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614551"/>
            <a:ext cx="9001125" cy="331311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CL" altLang="es-MX" sz="4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L" altLang="es-MX" sz="2700" b="1" dirty="0">
                <a:latin typeface="Calibri" panose="020F0502020204030204" pitchFamily="34" charset="0"/>
                <a:cs typeface="Calibri" panose="020F0502020204030204" pitchFamily="34" charset="0"/>
              </a:rPr>
              <a:t>    n: 238 pacientes (476 ojos)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s-CL" altLang="es-MX" sz="4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Shape 59">
            <a:extLst>
              <a:ext uri="{FF2B5EF4-FFF2-40B4-BE49-F238E27FC236}">
                <a16:creationId xmlns:a16="http://schemas.microsoft.com/office/drawing/2014/main" xmlns="" id="{3BE79BF3-76CA-451D-90F7-6E6E693B1C99}"/>
              </a:ext>
            </a:extLst>
          </p:cNvPr>
          <p:cNvSpPr/>
          <p:nvPr/>
        </p:nvSpPr>
        <p:spPr>
          <a:xfrm flipV="1">
            <a:off x="0" y="549275"/>
            <a:ext cx="91440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200"/>
            </a:pPr>
            <a:endParaRPr sz="12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Shape 57">
            <a:extLst>
              <a:ext uri="{FF2B5EF4-FFF2-40B4-BE49-F238E27FC236}">
                <a16:creationId xmlns:a16="http://schemas.microsoft.com/office/drawing/2014/main" xmlns="" id="{A7A58F24-C237-435A-9D0E-AD503A808100}"/>
              </a:ext>
            </a:extLst>
          </p:cNvPr>
          <p:cNvSpPr txBox="1">
            <a:spLocks/>
          </p:cNvSpPr>
          <p:nvPr/>
        </p:nvSpPr>
        <p:spPr bwMode="auto">
          <a:xfrm>
            <a:off x="179388" y="0"/>
            <a:ext cx="89027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  <a:noAutofit/>
          </a:bodyPr>
          <a:lstStyle>
            <a:lvl1pPr algn="ctr" defTabSz="201168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F3F3EB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5pPr>
            <a:lvl6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000" kern="0">
                <a:solidFill>
                  <a:srgbClr val="FFFFFF"/>
                </a:solidFill>
                <a:sym typeface="Cambria"/>
              </a:rPr>
              <a:t> </a:t>
            </a:r>
            <a:r>
              <a:rPr lang="es-CL" sz="2000" b="1" kern="0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“Caracterización de pacientes con Retinitis Pigmentosa en  centro de referencia”.</a:t>
            </a:r>
            <a:r>
              <a:rPr lang="es-CL" sz="2000" kern="0">
                <a:solidFill>
                  <a:srgbClr val="FFFFFF"/>
                </a:solidFill>
                <a:sym typeface="Cambria"/>
              </a:rPr>
              <a:t>   </a:t>
            </a:r>
            <a:endParaRPr lang="es-CL" sz="2000" kern="0" dirty="0">
              <a:solidFill>
                <a:srgbClr val="FFFFFF"/>
              </a:solidFill>
              <a:sym typeface="Cambria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5861D652-16C8-4813-9E6C-7AA1E871D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888769"/>
              </p:ext>
            </p:extLst>
          </p:nvPr>
        </p:nvGraphicFramePr>
        <p:xfrm>
          <a:off x="971600" y="2780928"/>
          <a:ext cx="705678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>
            <a:extLst>
              <a:ext uri="{FF2B5EF4-FFF2-40B4-BE49-F238E27FC236}">
                <a16:creationId xmlns:a16="http://schemas.microsoft.com/office/drawing/2014/main" xmlns="" id="{DF1FB07D-954F-40B7-89C5-93B98BD8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8453437" cy="454025"/>
          </a:xfrm>
        </p:spPr>
        <p:txBody>
          <a:bodyPr>
            <a:normAutofit fontScale="90000"/>
          </a:bodyPr>
          <a:lstStyle>
            <a:lvl1pPr defTabSz="201168">
              <a:defRPr sz="2300">
                <a:solidFill>
                  <a:srgbClr val="F3F3EB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800" dirty="0">
                <a:solidFill>
                  <a:srgbClr val="FFFFFF"/>
                </a:solidFill>
                <a:sym typeface="Cambria"/>
              </a:rPr>
              <a:t> </a:t>
            </a:r>
            <a:endParaRPr sz="2400" dirty="0">
              <a:solidFill>
                <a:srgbClr val="FFFFFF"/>
              </a:solidFill>
              <a:sym typeface="Cambria"/>
            </a:endParaRPr>
          </a:p>
        </p:txBody>
      </p:sp>
      <p:sp>
        <p:nvSpPr>
          <p:cNvPr id="14339" name="4 Marcador de texto">
            <a:extLst>
              <a:ext uri="{FF2B5EF4-FFF2-40B4-BE49-F238E27FC236}">
                <a16:creationId xmlns:a16="http://schemas.microsoft.com/office/drawing/2014/main" xmlns="" id="{AD2648CD-C999-4D84-B11D-25C12BC47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614552"/>
            <a:ext cx="9001125" cy="195035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CL" altLang="es-MX" sz="4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L" altLang="es-MX" sz="2700" b="1" dirty="0">
                <a:latin typeface="Calibri" panose="020F0502020204030204" pitchFamily="34" charset="0"/>
                <a:cs typeface="Calibri" panose="020F0502020204030204" pitchFamily="34" charset="0"/>
              </a:rPr>
              <a:t>   n: 238 pacientes (476 ojos)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s-CL" altLang="es-MX" sz="4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Shape 59">
            <a:extLst>
              <a:ext uri="{FF2B5EF4-FFF2-40B4-BE49-F238E27FC236}">
                <a16:creationId xmlns:a16="http://schemas.microsoft.com/office/drawing/2014/main" xmlns="" id="{3BE79BF3-76CA-451D-90F7-6E6E693B1C99}"/>
              </a:ext>
            </a:extLst>
          </p:cNvPr>
          <p:cNvSpPr/>
          <p:nvPr/>
        </p:nvSpPr>
        <p:spPr>
          <a:xfrm flipV="1">
            <a:off x="0" y="549275"/>
            <a:ext cx="91440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200"/>
            </a:pPr>
            <a:endParaRPr sz="12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Shape 57">
            <a:extLst>
              <a:ext uri="{FF2B5EF4-FFF2-40B4-BE49-F238E27FC236}">
                <a16:creationId xmlns:a16="http://schemas.microsoft.com/office/drawing/2014/main" xmlns="" id="{A7A58F24-C237-435A-9D0E-AD503A808100}"/>
              </a:ext>
            </a:extLst>
          </p:cNvPr>
          <p:cNvSpPr txBox="1">
            <a:spLocks/>
          </p:cNvSpPr>
          <p:nvPr/>
        </p:nvSpPr>
        <p:spPr bwMode="auto">
          <a:xfrm>
            <a:off x="179388" y="0"/>
            <a:ext cx="89027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  <a:noAutofit/>
          </a:bodyPr>
          <a:lstStyle>
            <a:lvl1pPr algn="ctr" defTabSz="201168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F3F3EB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5pPr>
            <a:lvl6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000" kern="0">
                <a:solidFill>
                  <a:srgbClr val="FFFFFF"/>
                </a:solidFill>
                <a:sym typeface="Cambria"/>
              </a:rPr>
              <a:t> </a:t>
            </a:r>
            <a:r>
              <a:rPr lang="es-CL" sz="2000" b="1" kern="0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“Caracterización de pacientes con Retinitis Pigmentosa en  centro de referencia”.</a:t>
            </a:r>
            <a:r>
              <a:rPr lang="es-CL" sz="2000" kern="0">
                <a:solidFill>
                  <a:srgbClr val="FFFFFF"/>
                </a:solidFill>
                <a:sym typeface="Cambria"/>
              </a:rPr>
              <a:t>   </a:t>
            </a:r>
            <a:endParaRPr lang="es-CL" sz="2000" kern="0" dirty="0">
              <a:solidFill>
                <a:srgbClr val="FFFFFF"/>
              </a:solidFill>
              <a:sym typeface="Cambria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xmlns="" id="{CE88F7C5-60D7-431F-B73E-E42DF94ED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041434"/>
              </p:ext>
            </p:extLst>
          </p:nvPr>
        </p:nvGraphicFramePr>
        <p:xfrm>
          <a:off x="1115615" y="4005064"/>
          <a:ext cx="7704857" cy="139330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960441">
                  <a:extLst>
                    <a:ext uri="{9D8B030D-6E8A-4147-A177-3AD203B41FA5}">
                      <a16:colId xmlns:a16="http://schemas.microsoft.com/office/drawing/2014/main" xmlns="" val="20251231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71935434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RP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241023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(8-88)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4158384"/>
                  </a:ext>
                </a:extLst>
              </a:tr>
              <a:tr h="478904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RP 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(10-62)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0679992"/>
                  </a:ext>
                </a:extLst>
              </a:tr>
            </a:tbl>
          </a:graphicData>
        </a:graphic>
      </p:graphicFrame>
      <p:sp>
        <p:nvSpPr>
          <p:cNvPr id="8" name="7 CuadroTexto">
            <a:extLst>
              <a:ext uri="{FF2B5EF4-FFF2-40B4-BE49-F238E27FC236}">
                <a16:creationId xmlns:a16="http://schemas.microsoft.com/office/drawing/2014/main" xmlns="" id="{2F73EC2F-C0C9-44C7-B2AC-5F688C8DE94D}"/>
              </a:ext>
            </a:extLst>
          </p:cNvPr>
          <p:cNvSpPr txBox="1"/>
          <p:nvPr/>
        </p:nvSpPr>
        <p:spPr>
          <a:xfrm>
            <a:off x="2123728" y="3023376"/>
            <a:ext cx="4896544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18" tIns="45718" rIns="45718" bIns="45718" spcCol="38100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b="1" kern="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Helvetica"/>
              </a:rPr>
              <a:t>Edad promedio al ingreso </a:t>
            </a:r>
            <a:r>
              <a:rPr lang="es-CL" b="1" kern="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6136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>
            <a:extLst>
              <a:ext uri="{FF2B5EF4-FFF2-40B4-BE49-F238E27FC236}">
                <a16:creationId xmlns:a16="http://schemas.microsoft.com/office/drawing/2014/main" xmlns="" id="{DF1FB07D-954F-40B7-89C5-93B98BD8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8453437" cy="454025"/>
          </a:xfrm>
        </p:spPr>
        <p:txBody>
          <a:bodyPr>
            <a:normAutofit fontScale="90000"/>
          </a:bodyPr>
          <a:lstStyle>
            <a:lvl1pPr defTabSz="201168">
              <a:defRPr sz="2300">
                <a:solidFill>
                  <a:srgbClr val="F3F3EB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800" dirty="0">
                <a:solidFill>
                  <a:srgbClr val="FFFFFF"/>
                </a:solidFill>
                <a:sym typeface="Cambria"/>
              </a:rPr>
              <a:t> </a:t>
            </a:r>
            <a:endParaRPr sz="2400" dirty="0">
              <a:solidFill>
                <a:srgbClr val="FFFFFF"/>
              </a:solidFill>
              <a:sym typeface="Cambria"/>
            </a:endParaRPr>
          </a:p>
        </p:txBody>
      </p:sp>
      <p:sp>
        <p:nvSpPr>
          <p:cNvPr id="14339" name="4 Marcador de texto">
            <a:extLst>
              <a:ext uri="{FF2B5EF4-FFF2-40B4-BE49-F238E27FC236}">
                <a16:creationId xmlns:a16="http://schemas.microsoft.com/office/drawing/2014/main" xmlns="" id="{AD2648CD-C999-4D84-B11D-25C12BC47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437" y="644527"/>
            <a:ext cx="9001125" cy="1920378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CL" altLang="es-MX" sz="4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s-CL" altLang="es-MX" sz="2700" b="1" dirty="0">
                <a:latin typeface="Calibri" panose="020F0502020204030204" pitchFamily="34" charset="0"/>
                <a:cs typeface="Calibri" panose="020F0502020204030204" pitchFamily="34" charset="0"/>
              </a:rPr>
              <a:t>    n: 235 pacientes (470 ojos).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es-CL" altLang="es-MX" sz="4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Shape 59">
            <a:extLst>
              <a:ext uri="{FF2B5EF4-FFF2-40B4-BE49-F238E27FC236}">
                <a16:creationId xmlns:a16="http://schemas.microsoft.com/office/drawing/2014/main" xmlns="" id="{3BE79BF3-76CA-451D-90F7-6E6E693B1C99}"/>
              </a:ext>
            </a:extLst>
          </p:cNvPr>
          <p:cNvSpPr/>
          <p:nvPr/>
        </p:nvSpPr>
        <p:spPr>
          <a:xfrm flipV="1">
            <a:off x="0" y="549275"/>
            <a:ext cx="91440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200"/>
            </a:pPr>
            <a:endParaRPr sz="12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Shape 57">
            <a:extLst>
              <a:ext uri="{FF2B5EF4-FFF2-40B4-BE49-F238E27FC236}">
                <a16:creationId xmlns:a16="http://schemas.microsoft.com/office/drawing/2014/main" xmlns="" id="{A7A58F24-C237-435A-9D0E-AD503A808100}"/>
              </a:ext>
            </a:extLst>
          </p:cNvPr>
          <p:cNvSpPr txBox="1">
            <a:spLocks/>
          </p:cNvSpPr>
          <p:nvPr/>
        </p:nvSpPr>
        <p:spPr bwMode="auto">
          <a:xfrm>
            <a:off x="179388" y="0"/>
            <a:ext cx="89027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  <a:noAutofit/>
          </a:bodyPr>
          <a:lstStyle>
            <a:lvl1pPr algn="ctr" defTabSz="201168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F3F3EB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5pPr>
            <a:lvl6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000" kern="0">
                <a:solidFill>
                  <a:srgbClr val="FFFFFF"/>
                </a:solidFill>
                <a:sym typeface="Cambria"/>
              </a:rPr>
              <a:t> </a:t>
            </a:r>
            <a:r>
              <a:rPr lang="es-CL" sz="2000" b="1" kern="0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“Caracterización de pacientes con Retinitis Pigmentosa en  centro de referencia”.</a:t>
            </a:r>
            <a:r>
              <a:rPr lang="es-CL" sz="2000" kern="0">
                <a:solidFill>
                  <a:srgbClr val="FFFFFF"/>
                </a:solidFill>
                <a:sym typeface="Cambria"/>
              </a:rPr>
              <a:t>   </a:t>
            </a:r>
            <a:endParaRPr lang="es-CL" sz="2000" kern="0" dirty="0">
              <a:solidFill>
                <a:srgbClr val="FFFFFF"/>
              </a:solidFill>
              <a:sym typeface="Cambria"/>
            </a:endParaRPr>
          </a:p>
        </p:txBody>
      </p:sp>
      <p:pic>
        <p:nvPicPr>
          <p:cNvPr id="3" name="Imagen 2" descr="Imagen que contiene arma, humo, bomba de hidrógeno, transporte&#10;&#10;Descripción generada con confianza muy alta">
            <a:extLst>
              <a:ext uri="{FF2B5EF4-FFF2-40B4-BE49-F238E27FC236}">
                <a16:creationId xmlns:a16="http://schemas.microsoft.com/office/drawing/2014/main" xmlns="" id="{4D0E221F-5EC0-45EE-8E6D-2B3DEAE67D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849" y="2151863"/>
            <a:ext cx="2820645" cy="4240830"/>
          </a:xfrm>
          <a:prstGeom prst="rect">
            <a:avLst/>
          </a:prstGeom>
        </p:spPr>
      </p:pic>
      <p:sp>
        <p:nvSpPr>
          <p:cNvPr id="8" name="7 CuadroTexto">
            <a:extLst>
              <a:ext uri="{FF2B5EF4-FFF2-40B4-BE49-F238E27FC236}">
                <a16:creationId xmlns:a16="http://schemas.microsoft.com/office/drawing/2014/main" xmlns="" id="{FC5BE90F-18D0-4593-9076-61C224AF3D88}"/>
              </a:ext>
            </a:extLst>
          </p:cNvPr>
          <p:cNvSpPr txBox="1"/>
          <p:nvPr/>
        </p:nvSpPr>
        <p:spPr>
          <a:xfrm>
            <a:off x="1311837" y="3919739"/>
            <a:ext cx="1149394" cy="52321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45718" tIns="45718" rIns="45718" bIns="45718" spcCol="38100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b="1" kern="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31%</a:t>
            </a:r>
            <a:r>
              <a:rPr lang="es-CL" b="1" kern="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</a:p>
        </p:txBody>
      </p:sp>
      <p:sp>
        <p:nvSpPr>
          <p:cNvPr id="9" name="7 CuadroTexto">
            <a:extLst>
              <a:ext uri="{FF2B5EF4-FFF2-40B4-BE49-F238E27FC236}">
                <a16:creationId xmlns:a16="http://schemas.microsoft.com/office/drawing/2014/main" xmlns="" id="{D6F9C9F6-E26E-44FC-84B1-272C86610E7A}"/>
              </a:ext>
            </a:extLst>
          </p:cNvPr>
          <p:cNvSpPr txBox="1"/>
          <p:nvPr/>
        </p:nvSpPr>
        <p:spPr>
          <a:xfrm>
            <a:off x="4897969" y="3919739"/>
            <a:ext cx="1030689" cy="5310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45718" tIns="45718" rIns="45718" bIns="45718" spcCol="38100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es-CL" sz="2800" b="1" kern="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69%</a:t>
            </a:r>
            <a:r>
              <a:rPr lang="es-CL" b="1" kern="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xmlns="" id="{6FA8037F-7CD3-4DDA-9EBF-96566173D68B}"/>
              </a:ext>
            </a:extLst>
          </p:cNvPr>
          <p:cNvSpPr/>
          <p:nvPr/>
        </p:nvSpPr>
        <p:spPr>
          <a:xfrm>
            <a:off x="2578560" y="2172681"/>
            <a:ext cx="1152128" cy="4040792"/>
          </a:xfrm>
          <a:prstGeom prst="leftBrace">
            <a:avLst/>
          </a:prstGeom>
          <a:noFill/>
          <a:ln w="25400" cap="flat">
            <a:solidFill>
              <a:srgbClr val="6076B4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75634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4"/>
          <p:cNvSpPr txBox="1">
            <a:spLocks noChangeArrowheads="1"/>
          </p:cNvSpPr>
          <p:nvPr/>
        </p:nvSpPr>
        <p:spPr bwMode="auto">
          <a:xfrm>
            <a:off x="7164288" y="0"/>
            <a:ext cx="533400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300" b="1" dirty="0">
                <a:solidFill>
                  <a:srgbClr val="FFFFFF"/>
                </a:solidFill>
              </a:rPr>
              <a:t>2</a:t>
            </a:r>
          </a:p>
          <a:p>
            <a:pPr eaLnBrk="1" hangingPunct="1"/>
            <a:endParaRPr lang="es-ES" sz="1300" b="1" dirty="0">
              <a:solidFill>
                <a:srgbClr val="FFFFFF"/>
              </a:solidFill>
            </a:endParaRPr>
          </a:p>
          <a:p>
            <a:pPr eaLnBrk="1" hangingPunct="1"/>
            <a:r>
              <a:rPr lang="es-ES" sz="1300" b="1" dirty="0">
                <a:solidFill>
                  <a:srgbClr val="FFFFFF"/>
                </a:solidFill>
              </a:rPr>
              <a:t>5</a:t>
            </a:r>
          </a:p>
          <a:p>
            <a:pPr eaLnBrk="1" hangingPunct="1"/>
            <a:endParaRPr lang="es-ES" sz="1300" b="1" dirty="0">
              <a:solidFill>
                <a:srgbClr val="FFFFFF"/>
              </a:solidFill>
            </a:endParaRPr>
          </a:p>
          <a:p>
            <a:pPr eaLnBrk="1" hangingPunct="1"/>
            <a:r>
              <a:rPr lang="es-ES" sz="1300" b="1" dirty="0">
                <a:solidFill>
                  <a:srgbClr val="FFFFFF"/>
                </a:solidFill>
              </a:rPr>
              <a:t>2</a:t>
            </a:r>
          </a:p>
          <a:p>
            <a:pPr eaLnBrk="1" hangingPunct="1"/>
            <a:endParaRPr lang="es-ES" sz="1300" b="1" dirty="0">
              <a:solidFill>
                <a:srgbClr val="FFFFFF"/>
              </a:solidFill>
            </a:endParaRPr>
          </a:p>
          <a:p>
            <a:pPr eaLnBrk="1" hangingPunct="1"/>
            <a:r>
              <a:rPr lang="es-ES" sz="1300" b="1" dirty="0">
                <a:solidFill>
                  <a:srgbClr val="FFFFFF"/>
                </a:solidFill>
              </a:rPr>
              <a:t>2</a:t>
            </a:r>
          </a:p>
          <a:p>
            <a:pPr eaLnBrk="1" hangingPunct="1"/>
            <a:endParaRPr lang="es-ES" sz="1200" b="1" dirty="0">
              <a:solidFill>
                <a:srgbClr val="FFFFFF"/>
              </a:solidFill>
            </a:endParaRPr>
          </a:p>
          <a:p>
            <a:pPr eaLnBrk="1" hangingPunct="1"/>
            <a:r>
              <a:rPr lang="es-ES" sz="1300" b="1" dirty="0">
                <a:solidFill>
                  <a:srgbClr val="FFFFFF"/>
                </a:solidFill>
              </a:rPr>
              <a:t>4</a:t>
            </a:r>
          </a:p>
          <a:p>
            <a:pPr eaLnBrk="1" hangingPunct="1"/>
            <a:endParaRPr lang="es-ES" sz="1300" b="1" dirty="0">
              <a:solidFill>
                <a:srgbClr val="FFFFFF"/>
              </a:solidFill>
            </a:endParaRPr>
          </a:p>
          <a:p>
            <a:pPr eaLnBrk="1" hangingPunct="1"/>
            <a:r>
              <a:rPr lang="es-ES" sz="1300" b="1" dirty="0">
                <a:solidFill>
                  <a:srgbClr val="FFFFFF"/>
                </a:solidFill>
              </a:rPr>
              <a:t>16</a:t>
            </a:r>
          </a:p>
          <a:p>
            <a:pPr eaLnBrk="1" hangingPunct="1"/>
            <a:endParaRPr lang="es-ES" sz="1300" b="1" dirty="0">
              <a:solidFill>
                <a:srgbClr val="FFFFFF"/>
              </a:solidFill>
            </a:endParaRPr>
          </a:p>
          <a:p>
            <a:pPr eaLnBrk="1" hangingPunct="1"/>
            <a:r>
              <a:rPr lang="es-ES" sz="1300" b="1" dirty="0">
                <a:solidFill>
                  <a:srgbClr val="FFFFFF"/>
                </a:solidFill>
              </a:rPr>
              <a:t>163</a:t>
            </a:r>
          </a:p>
          <a:p>
            <a:pPr eaLnBrk="1" hangingPunct="1"/>
            <a:endParaRPr lang="es-ES" sz="1300" b="1" dirty="0">
              <a:solidFill>
                <a:srgbClr val="FFFFFF"/>
              </a:solidFill>
            </a:endParaRPr>
          </a:p>
          <a:p>
            <a:pPr eaLnBrk="1" hangingPunct="1"/>
            <a:r>
              <a:rPr lang="es-ES" sz="1300" b="1" dirty="0">
                <a:solidFill>
                  <a:srgbClr val="FFFFFF"/>
                </a:solidFill>
              </a:rPr>
              <a:t>10</a:t>
            </a:r>
          </a:p>
          <a:p>
            <a:pPr eaLnBrk="1" hangingPunct="1"/>
            <a:endParaRPr lang="es-ES" sz="1300" b="1" dirty="0">
              <a:solidFill>
                <a:srgbClr val="FFFFFF"/>
              </a:solidFill>
            </a:endParaRPr>
          </a:p>
          <a:p>
            <a:pPr eaLnBrk="1" hangingPunct="1"/>
            <a:r>
              <a:rPr lang="es-ES" sz="1300" b="1" dirty="0">
                <a:solidFill>
                  <a:srgbClr val="FFFFFF"/>
                </a:solidFill>
              </a:rPr>
              <a:t>9</a:t>
            </a:r>
          </a:p>
          <a:p>
            <a:pPr eaLnBrk="1" hangingPunct="1"/>
            <a:endParaRPr lang="es-ES" sz="1300" b="1" dirty="0">
              <a:solidFill>
                <a:srgbClr val="FFFFFF"/>
              </a:solidFill>
            </a:endParaRPr>
          </a:p>
          <a:p>
            <a:pPr eaLnBrk="1" hangingPunct="1"/>
            <a:r>
              <a:rPr lang="es-ES" sz="1300" b="1" dirty="0">
                <a:solidFill>
                  <a:srgbClr val="FFFFFF"/>
                </a:solidFill>
              </a:rPr>
              <a:t>2</a:t>
            </a:r>
          </a:p>
          <a:p>
            <a:pPr eaLnBrk="1" hangingPunct="1"/>
            <a:endParaRPr lang="es-ES" sz="1300" b="1" dirty="0">
              <a:solidFill>
                <a:srgbClr val="FFFFFF"/>
              </a:solidFill>
            </a:endParaRPr>
          </a:p>
          <a:p>
            <a:pPr eaLnBrk="1" hangingPunct="1"/>
            <a:r>
              <a:rPr lang="es-ES" sz="1300" b="1" dirty="0">
                <a:solidFill>
                  <a:srgbClr val="FFFFFF"/>
                </a:solidFill>
              </a:rPr>
              <a:t>1</a:t>
            </a:r>
          </a:p>
          <a:p>
            <a:pPr eaLnBrk="1" hangingPunct="1"/>
            <a:endParaRPr lang="es-ES" sz="1300" b="1" dirty="0">
              <a:solidFill>
                <a:srgbClr val="FFFFFF"/>
              </a:solidFill>
            </a:endParaRPr>
          </a:p>
          <a:p>
            <a:pPr eaLnBrk="1" hangingPunct="1"/>
            <a:r>
              <a:rPr lang="es-ES" sz="1300" b="1" dirty="0">
                <a:solidFill>
                  <a:srgbClr val="FFFFFF"/>
                </a:solidFill>
              </a:rPr>
              <a:t>13</a:t>
            </a:r>
          </a:p>
          <a:p>
            <a:pPr eaLnBrk="1" hangingPunct="1"/>
            <a:endParaRPr lang="es-ES" sz="1300" b="1" dirty="0">
              <a:solidFill>
                <a:srgbClr val="FFFFFF"/>
              </a:solidFill>
            </a:endParaRPr>
          </a:p>
          <a:p>
            <a:pPr eaLnBrk="1" hangingPunct="1"/>
            <a:r>
              <a:rPr lang="es-ES" sz="1300" b="1" dirty="0">
                <a:solidFill>
                  <a:srgbClr val="FFFFFF"/>
                </a:solidFill>
              </a:rPr>
              <a:t>2</a:t>
            </a:r>
          </a:p>
          <a:p>
            <a:pPr eaLnBrk="1" hangingPunct="1"/>
            <a:endParaRPr lang="es-ES" sz="1300" b="1" dirty="0">
              <a:solidFill>
                <a:srgbClr val="FFFFFF"/>
              </a:solidFill>
            </a:endParaRPr>
          </a:p>
          <a:p>
            <a:pPr eaLnBrk="1" hangingPunct="1"/>
            <a:r>
              <a:rPr lang="es-ES" sz="1300" b="1" dirty="0">
                <a:solidFill>
                  <a:srgbClr val="FFFFFF"/>
                </a:solidFill>
              </a:rPr>
              <a:t>3</a:t>
            </a:r>
          </a:p>
          <a:p>
            <a:pPr eaLnBrk="1" hangingPunct="1"/>
            <a:endParaRPr lang="es-ES" sz="1300" b="1" dirty="0">
              <a:solidFill>
                <a:srgbClr val="FFFFFF"/>
              </a:solidFill>
            </a:endParaRPr>
          </a:p>
          <a:p>
            <a:pPr eaLnBrk="1" hangingPunct="1"/>
            <a:r>
              <a:rPr lang="es-ES" sz="1300" b="1" dirty="0">
                <a:solidFill>
                  <a:srgbClr val="FFFFFF"/>
                </a:solidFill>
              </a:rPr>
              <a:t>0</a:t>
            </a:r>
          </a:p>
          <a:p>
            <a:pPr eaLnBrk="1" hangingPunct="1"/>
            <a:endParaRPr lang="es-ES" sz="1300" b="1" dirty="0">
              <a:solidFill>
                <a:srgbClr val="FFFFFF"/>
              </a:solidFill>
            </a:endParaRPr>
          </a:p>
          <a:p>
            <a:pPr eaLnBrk="1" hangingPunct="1"/>
            <a:r>
              <a:rPr lang="es-ES" sz="1300" b="1" dirty="0">
                <a:solidFill>
                  <a:srgbClr val="FFFFFF"/>
                </a:solidFill>
              </a:rPr>
              <a:t>1</a:t>
            </a:r>
          </a:p>
          <a:p>
            <a:pPr eaLnBrk="1" hangingPunct="1"/>
            <a:endParaRPr lang="es-ES" sz="1300" dirty="0"/>
          </a:p>
        </p:txBody>
      </p:sp>
      <p:sp>
        <p:nvSpPr>
          <p:cNvPr id="2" name="CuadroTexto 1"/>
          <p:cNvSpPr txBox="1"/>
          <p:nvPr/>
        </p:nvSpPr>
        <p:spPr>
          <a:xfrm>
            <a:off x="294201" y="1082081"/>
            <a:ext cx="376209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Helvetica"/>
              </a:rPr>
              <a:t>n: 235 pacientes</a:t>
            </a: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94201" y="27989"/>
            <a:ext cx="4189040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Helvetica"/>
              </a:rPr>
              <a:t>Distribuci</a:t>
            </a:r>
            <a:r>
              <a:rPr lang="es-ES" sz="2800" b="1" dirty="0">
                <a:solidFill>
                  <a:srgbClr val="F8F8F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Helvetica"/>
              </a:rPr>
              <a:t>ó</a:t>
            </a:r>
            <a:r>
              <a:rPr kumimoji="0" lang="es-ES" sz="2800" b="1" i="0" u="none" strike="noStrike" cap="none" spc="0" normalizeH="0" baseline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Helvetica"/>
              </a:rPr>
              <a:t>n</a:t>
            </a:r>
            <a:r>
              <a:rPr kumimoji="0" lang="es-ES" sz="2800" b="1" i="0" u="none" strike="noStrike" cap="none" spc="0" normalizeH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Helvetica"/>
              </a:rPr>
              <a:t>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spc="0" normalizeH="0" dirty="0">
                <a:ln>
                  <a:noFill/>
                </a:ln>
                <a:solidFill>
                  <a:srgbClr val="F8F8F8"/>
                </a:solidFill>
                <a:effectLst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Helvetica"/>
              </a:rPr>
              <a:t>por regiones </a:t>
            </a:r>
            <a:endParaRPr kumimoji="0" lang="es-ES" sz="2800" b="1" i="0" u="none" strike="noStrike" cap="none" spc="0" normalizeH="0" baseline="0" dirty="0">
              <a:ln>
                <a:noFill/>
              </a:ln>
              <a:solidFill>
                <a:srgbClr val="F8F8F8"/>
              </a:solidFill>
              <a:effectLst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Helvetic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34691"/>
            <a:ext cx="3744416" cy="680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1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>
            <a:extLst>
              <a:ext uri="{FF2B5EF4-FFF2-40B4-BE49-F238E27FC236}">
                <a16:creationId xmlns:a16="http://schemas.microsoft.com/office/drawing/2014/main" xmlns="" id="{DF1FB07D-954F-40B7-89C5-93B98BD8B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0"/>
            <a:ext cx="8453437" cy="454025"/>
          </a:xfrm>
        </p:spPr>
        <p:txBody>
          <a:bodyPr>
            <a:normAutofit fontScale="90000"/>
          </a:bodyPr>
          <a:lstStyle>
            <a:lvl1pPr defTabSz="201168">
              <a:defRPr sz="2300">
                <a:solidFill>
                  <a:srgbClr val="F3F3EB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800" dirty="0">
                <a:solidFill>
                  <a:srgbClr val="FFFFFF"/>
                </a:solidFill>
                <a:sym typeface="Cambria"/>
              </a:rPr>
              <a:t> </a:t>
            </a:r>
            <a:endParaRPr sz="2400" dirty="0">
              <a:solidFill>
                <a:srgbClr val="FFFFFF"/>
              </a:solidFill>
              <a:sym typeface="Cambria"/>
            </a:endParaRPr>
          </a:p>
        </p:txBody>
      </p:sp>
      <p:sp>
        <p:nvSpPr>
          <p:cNvPr id="14339" name="4 Marcador de texto">
            <a:extLst>
              <a:ext uri="{FF2B5EF4-FFF2-40B4-BE49-F238E27FC236}">
                <a16:creationId xmlns:a16="http://schemas.microsoft.com/office/drawing/2014/main" xmlns="" id="{AD2648CD-C999-4D84-B11D-25C12BC47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388" y="614552"/>
            <a:ext cx="9001125" cy="87636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s-CL" altLang="es-MX" sz="4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s-CL" altLang="es-MX" sz="44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s-CL" alt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Shape 59">
            <a:extLst>
              <a:ext uri="{FF2B5EF4-FFF2-40B4-BE49-F238E27FC236}">
                <a16:creationId xmlns:a16="http://schemas.microsoft.com/office/drawing/2014/main" xmlns="" id="{3BE79BF3-76CA-451D-90F7-6E6E693B1C99}"/>
              </a:ext>
            </a:extLst>
          </p:cNvPr>
          <p:cNvSpPr/>
          <p:nvPr/>
        </p:nvSpPr>
        <p:spPr>
          <a:xfrm flipV="1">
            <a:off x="0" y="549275"/>
            <a:ext cx="9144000" cy="0"/>
          </a:xfrm>
          <a:prstGeom prst="line">
            <a:avLst/>
          </a:prstGeom>
          <a:ln w="25400">
            <a:solidFill>
              <a:srgbClr val="FFFFFF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200"/>
            </a:pPr>
            <a:endParaRPr sz="1200" kern="0">
              <a:solidFill>
                <a:sysClr val="windowText" lastClr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6" name="Shape 57">
            <a:extLst>
              <a:ext uri="{FF2B5EF4-FFF2-40B4-BE49-F238E27FC236}">
                <a16:creationId xmlns:a16="http://schemas.microsoft.com/office/drawing/2014/main" xmlns="" id="{A7A58F24-C237-435A-9D0E-AD503A808100}"/>
              </a:ext>
            </a:extLst>
          </p:cNvPr>
          <p:cNvSpPr txBox="1">
            <a:spLocks/>
          </p:cNvSpPr>
          <p:nvPr/>
        </p:nvSpPr>
        <p:spPr bwMode="auto">
          <a:xfrm>
            <a:off x="179388" y="0"/>
            <a:ext cx="89027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  <a:noAutofit/>
          </a:bodyPr>
          <a:lstStyle>
            <a:lvl1pPr algn="ctr" defTabSz="201168" rtl="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rgbClr val="F3F3EB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 panose="02040503050406030204" pitchFamily="18" charset="0"/>
              </a:defRPr>
            </a:lvl5pPr>
            <a:lvl6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algn="ctr" defTabSz="457200">
              <a:defRPr sz="4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es-CL" sz="2000" kern="0">
                <a:solidFill>
                  <a:srgbClr val="FFFFFF"/>
                </a:solidFill>
                <a:sym typeface="Cambria"/>
              </a:rPr>
              <a:t> </a:t>
            </a:r>
            <a:r>
              <a:rPr lang="es-CL" sz="2000" b="1" kern="0">
                <a:solidFill>
                  <a:srgbClr val="FFFFFF"/>
                </a:solidFill>
                <a:latin typeface="Calibri"/>
                <a:ea typeface="Calibri"/>
                <a:cs typeface="Times New Roman"/>
                <a:sym typeface="Cambria"/>
              </a:rPr>
              <a:t>“Caracterización de pacientes con Retinitis Pigmentosa en  centro de referencia”.</a:t>
            </a:r>
            <a:r>
              <a:rPr lang="es-CL" sz="2000" kern="0">
                <a:solidFill>
                  <a:srgbClr val="FFFFFF"/>
                </a:solidFill>
                <a:sym typeface="Cambria"/>
              </a:rPr>
              <a:t>   </a:t>
            </a:r>
            <a:endParaRPr lang="es-CL" sz="2000" kern="0" dirty="0">
              <a:solidFill>
                <a:srgbClr val="FFFFFF"/>
              </a:solidFill>
              <a:sym typeface="Cambria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EE39AC35-9EE2-4306-B7E9-81D483DFF9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734550"/>
              </p:ext>
            </p:extLst>
          </p:nvPr>
        </p:nvGraphicFramePr>
        <p:xfrm>
          <a:off x="-324544" y="1713076"/>
          <a:ext cx="5941946" cy="4511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70F07236-D50A-42DA-9E2A-0B0721A32689}"/>
              </a:ext>
            </a:extLst>
          </p:cNvPr>
          <p:cNvCxnSpPr>
            <a:cxnSpLocks/>
          </p:cNvCxnSpPr>
          <p:nvPr/>
        </p:nvCxnSpPr>
        <p:spPr>
          <a:xfrm flipV="1">
            <a:off x="3851920" y="2276872"/>
            <a:ext cx="2880320" cy="1230269"/>
          </a:xfrm>
          <a:prstGeom prst="line">
            <a:avLst/>
          </a:prstGeom>
          <a:noFill/>
          <a:ln w="25400" cap="flat">
            <a:solidFill>
              <a:srgbClr val="6076B4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FB907652-695D-4C1D-BA8F-C7F6E296369D}"/>
              </a:ext>
            </a:extLst>
          </p:cNvPr>
          <p:cNvCxnSpPr>
            <a:cxnSpLocks/>
          </p:cNvCxnSpPr>
          <p:nvPr/>
        </p:nvCxnSpPr>
        <p:spPr>
          <a:xfrm>
            <a:off x="4406106" y="3789040"/>
            <a:ext cx="2686174" cy="131220"/>
          </a:xfrm>
          <a:prstGeom prst="line">
            <a:avLst/>
          </a:prstGeom>
          <a:noFill/>
          <a:ln w="25400" cap="flat">
            <a:solidFill>
              <a:srgbClr val="6076B4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355046"/>
              </p:ext>
            </p:extLst>
          </p:nvPr>
        </p:nvGraphicFramePr>
        <p:xfrm>
          <a:off x="45861" y="1772816"/>
          <a:ext cx="616496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368791"/>
              </p:ext>
            </p:extLst>
          </p:nvPr>
        </p:nvGraphicFramePr>
        <p:xfrm>
          <a:off x="6192689" y="1631866"/>
          <a:ext cx="298782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733157" y="5835550"/>
            <a:ext cx="216024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fontAlgn="auto" latinLnBrk="1">
              <a:spcBef>
                <a:spcPts val="0"/>
              </a:spcBef>
              <a:spcAft>
                <a:spcPts val="0"/>
              </a:spcAft>
            </a:pPr>
            <a:r>
              <a:rPr lang="es-CL" altLang="es-MX" sz="2000" b="1" dirty="0">
                <a:solidFill>
                  <a:srgbClr val="F8F8F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n: 238 pacientes </a:t>
            </a:r>
            <a:endParaRPr kumimoji="0" lang="es-ES" sz="2000" b="0" i="0" u="none" strike="noStrike" cap="none" spc="0" normalizeH="0" baseline="0" dirty="0">
              <a:ln>
                <a:noFill/>
              </a:ln>
              <a:solidFill>
                <a:srgbClr val="F8F8F8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894665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26365B"/>
      </a:lt1>
      <a:dk2>
        <a:srgbClr val="A7A7A7"/>
      </a:dk2>
      <a:lt2>
        <a:srgbClr val="535353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6365B"/>
        </a:solidFill>
        <a:ln w="25400" cap="flat">
          <a:solidFill>
            <a:srgbClr val="6076B4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6076B4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6365B"/>
        </a:solidFill>
        <a:ln w="25400" cap="flat">
          <a:solidFill>
            <a:srgbClr val="6076B4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6076B4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</TotalTime>
  <Words>774</Words>
  <Application>Microsoft Macintosh PowerPoint</Application>
  <PresentationFormat>Presentación en pantalla (4:3)</PresentationFormat>
  <Paragraphs>194</Paragraphs>
  <Slides>16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Arial Bold</vt:lpstr>
      <vt:lpstr>Avenir Roman</vt:lpstr>
      <vt:lpstr>Calibri</vt:lpstr>
      <vt:lpstr>Cambria</vt:lpstr>
      <vt:lpstr>Helvetica</vt:lpstr>
      <vt:lpstr>ＭＳ Ｐゴシック</vt:lpstr>
      <vt:lpstr>Times New Roman</vt:lpstr>
      <vt:lpstr>Default</vt:lpstr>
      <vt:lpstr>“Caracterización de pacientes con Retinitis Pigmentosa en un centro de referencia”. </vt:lpstr>
      <vt:lpstr>Presentación de PowerPoint</vt:lpstr>
      <vt:lpstr>   </vt:lpstr>
      <vt:lpstr> “Caracterización de pacientes con Retinitis Pigmentosa en  centro de referencia”.   </vt:lpstr>
      <vt:lpstr> </vt:lpstr>
      <vt:lpstr> </vt:lpstr>
      <vt:lpstr> </vt:lpstr>
      <vt:lpstr>Presentación de PowerPoint</vt:lpstr>
      <vt:lpstr> </vt:lpstr>
      <vt:lpstr> </vt:lpstr>
      <vt:lpstr> </vt:lpstr>
      <vt:lpstr> </vt:lpstr>
      <vt:lpstr> </vt:lpstr>
      <vt:lpstr> </vt:lpstr>
      <vt:lpstr> </vt:lpstr>
      <vt:lpstr> “Caracterización de pacientes con Retinitis Pigmentosa en centro de referencia”.   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Título………….</dc:title>
  <dc:creator>Usuario</dc:creator>
  <cp:lastModifiedBy>Rene Moya</cp:lastModifiedBy>
  <cp:revision>152</cp:revision>
  <dcterms:modified xsi:type="dcterms:W3CDTF">2019-02-06T00:47:05Z</dcterms:modified>
</cp:coreProperties>
</file>